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13"/>
  </p:notesMasterIdLst>
  <p:sldIdLst>
    <p:sldId id="257" r:id="rId6"/>
    <p:sldId id="259" r:id="rId7"/>
    <p:sldId id="264" r:id="rId8"/>
    <p:sldId id="270" r:id="rId9"/>
    <p:sldId id="269" r:id="rId10"/>
    <p:sldId id="271"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5C56A8B-56C8-9789-0047-1B4830E036EF}" v="88" dt="2025-03-18T14:05:35.272"/>
    <p1510:client id="{372CCEC6-4090-8CDA-1EFC-EF28418E40D3}" v="3" dt="2025-03-18T13:44:47.8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3EDED6-0376-4B8F-9A86-DAAF4D7DE099}" type="datetimeFigureOut">
              <a:t>3/24/2025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24257C-3994-424C-A136-2F597F681D1F}" type="slidenum">
              <a:t>‹#›</a:t>
            </a:fld>
            <a:endParaRPr lang="en-US"/>
          </a:p>
        </p:txBody>
      </p:sp>
    </p:spTree>
    <p:extLst>
      <p:ext uri="{BB962C8B-B14F-4D97-AF65-F5344CB8AC3E}">
        <p14:creationId xmlns:p14="http://schemas.microsoft.com/office/powerpoint/2010/main" val="2107393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t>Welcome the audience and introduce the topic: "Biological Soil Amendments and Their Impact on E. coli Survival."</a:t>
            </a:r>
          </a:p>
          <a:p>
            <a:pPr marL="171450" indent="-171450">
              <a:buFont typeface="Arial"/>
              <a:buChar char="•"/>
            </a:pPr>
            <a:r>
              <a:rPr lang="en-US" dirty="0"/>
              <a:t>Briefly mention the research focus: understanding how different soil amendments affect E. coli survival and transfer to Romaine lettuce.</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9CB81D8A-1053-473A-BB3F-5006A4672A19}" type="slidenum">
              <a:rPr lang="en-US" smtClean="0"/>
              <a:t>1</a:t>
            </a:fld>
            <a:endParaRPr lang="en-US"/>
          </a:p>
        </p:txBody>
      </p:sp>
    </p:spTree>
    <p:extLst>
      <p:ext uri="{BB962C8B-B14F-4D97-AF65-F5344CB8AC3E}">
        <p14:creationId xmlns:p14="http://schemas.microsoft.com/office/powerpoint/2010/main" val="2527531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Describe the experimental setup: soils were amended with BSAs, and Romaine lettuce was grown in environmental chambers.</a:t>
            </a:r>
          </a:p>
          <a:p>
            <a:pPr marL="171450" indent="-171450">
              <a:buFont typeface="Arial"/>
              <a:buChar char="•"/>
            </a:pPr>
            <a:r>
              <a:rPr lang="en-US" dirty="0"/>
              <a:t>Key findings:</a:t>
            </a:r>
            <a:endParaRPr lang="en-US" dirty="0">
              <a:ea typeface="Calibri"/>
              <a:cs typeface="Calibri"/>
            </a:endParaRPr>
          </a:p>
          <a:p>
            <a:pPr marL="628650" lvl="1" indent="-171450">
              <a:buFont typeface="Arial"/>
              <a:buChar char="•"/>
            </a:pPr>
            <a:r>
              <a:rPr lang="en-US" dirty="0"/>
              <a:t>Some treated BSAs led to a rapid decline of </a:t>
            </a:r>
            <a:r>
              <a:rPr lang="en-US" i="1" dirty="0"/>
              <a:t>E. coli</a:t>
            </a:r>
            <a:r>
              <a:rPr lang="en-US" dirty="0"/>
              <a:t> O157:H7 in soils.</a:t>
            </a:r>
            <a:endParaRPr lang="en-US" dirty="0">
              <a:ea typeface="Calibri"/>
              <a:cs typeface="Calibri"/>
            </a:endParaRPr>
          </a:p>
          <a:p>
            <a:pPr marL="628650" lvl="1" indent="-171450">
              <a:buFont typeface="Arial"/>
              <a:buChar char="•"/>
            </a:pPr>
            <a:r>
              <a:rPr lang="en-US" dirty="0"/>
              <a:t>BSAs supported but did not significantly enhance </a:t>
            </a:r>
            <a:r>
              <a:rPr lang="en-US" i="1" dirty="0"/>
              <a:t>E. coli</a:t>
            </a:r>
            <a:r>
              <a:rPr lang="en-US" dirty="0"/>
              <a:t> survival.</a:t>
            </a:r>
            <a:endParaRPr lang="en-US" dirty="0">
              <a:ea typeface="Calibri"/>
              <a:cs typeface="Calibri"/>
            </a:endParaRPr>
          </a:p>
          <a:p>
            <a:pPr marL="628650" lvl="1" indent="-171450">
              <a:buFont typeface="Arial"/>
              <a:buChar char="•"/>
            </a:pPr>
            <a:r>
              <a:rPr lang="en-US" dirty="0"/>
              <a:t>Transfer of </a:t>
            </a:r>
            <a:r>
              <a:rPr lang="en-US" i="1" dirty="0"/>
              <a:t>E. coli</a:t>
            </a:r>
            <a:r>
              <a:rPr lang="en-US" dirty="0"/>
              <a:t> from soil to lettuce was minimal and sporadic.</a:t>
            </a:r>
            <a:endParaRPr lang="en-US"/>
          </a:p>
        </p:txBody>
      </p:sp>
      <p:sp>
        <p:nvSpPr>
          <p:cNvPr id="4" name="Slide Number Placeholder 3"/>
          <p:cNvSpPr>
            <a:spLocks noGrp="1"/>
          </p:cNvSpPr>
          <p:nvPr>
            <p:ph type="sldNum" sz="quarter" idx="5"/>
          </p:nvPr>
        </p:nvSpPr>
        <p:spPr/>
        <p:txBody>
          <a:bodyPr/>
          <a:lstStyle/>
          <a:p>
            <a:fld id="{9B8C7E5E-AA62-4A50-8717-3552B22B0A16}" type="slidenum">
              <a:rPr lang="en-US"/>
              <a:t>2</a:t>
            </a:fld>
            <a:endParaRPr lang="en-US"/>
          </a:p>
        </p:txBody>
      </p:sp>
    </p:spTree>
    <p:extLst>
      <p:ext uri="{BB962C8B-B14F-4D97-AF65-F5344CB8AC3E}">
        <p14:creationId xmlns:p14="http://schemas.microsoft.com/office/powerpoint/2010/main" val="502678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a:t>Explain that this slide presents the die-off trends of </a:t>
            </a:r>
            <a:r>
              <a:rPr lang="en-US" i="1"/>
              <a:t>E. coli</a:t>
            </a:r>
            <a:r>
              <a:rPr lang="en-US"/>
              <a:t> TVS 353 in soils treated with different BSAs.</a:t>
            </a:r>
          </a:p>
          <a:p>
            <a:pPr marL="171450" indent="-171450">
              <a:buFont typeface="Arial"/>
              <a:buChar char="•"/>
            </a:pPr>
            <a:r>
              <a:rPr lang="en-US" dirty="0"/>
              <a:t>Note that most treatments led to an immediate decline after Day 0, with reductions observed from Day 2 onward.</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9B8C7E5E-AA62-4A50-8717-3552B22B0A16}" type="slidenum">
              <a:rPr lang="en-US"/>
              <a:t>3</a:t>
            </a:fld>
            <a:endParaRPr lang="en-US"/>
          </a:p>
        </p:txBody>
      </p:sp>
    </p:spTree>
    <p:extLst>
      <p:ext uri="{BB962C8B-B14F-4D97-AF65-F5344CB8AC3E}">
        <p14:creationId xmlns:p14="http://schemas.microsoft.com/office/powerpoint/2010/main" val="8996175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C1D0114-2840-51CE-E778-2140186E5C09}"/>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EAEB1D2-FB2E-CFA8-99F5-10F893FC2B7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C8051CD7-FD5F-22F9-BD24-570FCF4F3B83}"/>
              </a:ext>
            </a:extLst>
          </p:cNvPr>
          <p:cNvSpPr>
            <a:spLocks noGrp="1"/>
          </p:cNvSpPr>
          <p:nvPr>
            <p:ph type="body" idx="1"/>
          </p:nvPr>
        </p:nvSpPr>
        <p:spPr/>
        <p:txBody>
          <a:bodyPr/>
          <a:lstStyle/>
          <a:p>
            <a:pPr marL="171450" indent="-171450">
              <a:buFont typeface="Arial"/>
              <a:buChar char="•"/>
            </a:pPr>
            <a:r>
              <a:rPr lang="en-US" dirty="0"/>
              <a:t>Define key terms:</a:t>
            </a:r>
          </a:p>
          <a:p>
            <a:pPr marL="628650" lvl="1" indent="-171450">
              <a:buFont typeface="Arial"/>
              <a:buChar char="•"/>
            </a:pPr>
            <a:r>
              <a:rPr lang="en-US" b="1" dirty="0"/>
              <a:t>T3L (Time to 3-log reduction):</a:t>
            </a:r>
            <a:r>
              <a:rPr lang="en-US" dirty="0"/>
              <a:t> The time required for </a:t>
            </a:r>
            <a:r>
              <a:rPr lang="en-US" i="1" dirty="0"/>
              <a:t>E. coli</a:t>
            </a:r>
            <a:r>
              <a:rPr lang="en-US" dirty="0"/>
              <a:t> levels to drop by 3 logs.</a:t>
            </a:r>
            <a:endParaRPr lang="en-US" dirty="0">
              <a:ea typeface="Calibri"/>
              <a:cs typeface="Calibri"/>
            </a:endParaRPr>
          </a:p>
          <a:p>
            <a:pPr marL="628650" lvl="1" indent="-171450">
              <a:buFont typeface="Arial"/>
              <a:buChar char="•"/>
            </a:pPr>
            <a:r>
              <a:rPr lang="en-US" b="1" dirty="0"/>
              <a:t>LD21 (Log reduction by Day 21):</a:t>
            </a:r>
            <a:r>
              <a:rPr lang="en-US" dirty="0"/>
              <a:t> The amount of reduction by the 21st day.</a:t>
            </a:r>
            <a:endParaRPr lang="en-US" dirty="0">
              <a:ea typeface="Calibri"/>
              <a:cs typeface="Calibri"/>
            </a:endParaRPr>
          </a:p>
          <a:p>
            <a:pPr marL="171450" indent="-171450">
              <a:buFont typeface="Arial"/>
              <a:buChar char="•"/>
            </a:pPr>
            <a:r>
              <a:rPr lang="en-US" dirty="0"/>
              <a:t>Compare treatments:</a:t>
            </a:r>
            <a:endParaRPr lang="en-US" dirty="0">
              <a:ea typeface="Calibri"/>
              <a:cs typeface="Calibri"/>
            </a:endParaRPr>
          </a:p>
          <a:p>
            <a:pPr marL="628650" lvl="1" indent="-171450">
              <a:buFont typeface="Arial"/>
              <a:buChar char="•"/>
            </a:pPr>
            <a:r>
              <a:rPr lang="en-US" dirty="0"/>
              <a:t>Unamended soils had the slowest reduction (T3L = 20.29 days).</a:t>
            </a:r>
            <a:endParaRPr lang="en-US" dirty="0">
              <a:ea typeface="Calibri"/>
              <a:cs typeface="Calibri"/>
            </a:endParaRPr>
          </a:p>
          <a:p>
            <a:pPr marL="628650" lvl="1" indent="-171450">
              <a:buFont typeface="Arial"/>
              <a:buChar char="•"/>
            </a:pPr>
            <a:r>
              <a:rPr lang="en-US" dirty="0"/>
              <a:t>HTPP-2 showed the fastest reduction (T3L = 17.39 days).</a:t>
            </a:r>
            <a:endParaRPr lang="en-US" dirty="0">
              <a:ea typeface="Calibri"/>
              <a:cs typeface="Calibri"/>
            </a:endParaRPr>
          </a:p>
          <a:p>
            <a:pPr marL="628650" lvl="1" indent="-171450">
              <a:buFont typeface="Arial"/>
              <a:buChar char="•"/>
            </a:pPr>
            <a:r>
              <a:rPr lang="en-US" dirty="0"/>
              <a:t>HTPP-2 also had the highest </a:t>
            </a:r>
            <a:r>
              <a:rPr lang="en-US" i="1" dirty="0"/>
              <a:t>E. coli</a:t>
            </a:r>
            <a:r>
              <a:rPr lang="en-US" dirty="0"/>
              <a:t> reduction by Day 21.</a:t>
            </a:r>
            <a:endParaRPr lang="en-US" dirty="0">
              <a:ea typeface="Calibri"/>
              <a:cs typeface="Calibri"/>
            </a:endParaRPr>
          </a:p>
        </p:txBody>
      </p:sp>
      <p:sp>
        <p:nvSpPr>
          <p:cNvPr id="4" name="Slide Number Placeholder 3">
            <a:extLst>
              <a:ext uri="{FF2B5EF4-FFF2-40B4-BE49-F238E27FC236}">
                <a16:creationId xmlns:a16="http://schemas.microsoft.com/office/drawing/2014/main" id="{F68B3C63-F6B9-E7A1-B612-02590B36D82A}"/>
              </a:ext>
            </a:extLst>
          </p:cNvPr>
          <p:cNvSpPr>
            <a:spLocks noGrp="1"/>
          </p:cNvSpPr>
          <p:nvPr>
            <p:ph type="sldNum" sz="quarter" idx="5"/>
          </p:nvPr>
        </p:nvSpPr>
        <p:spPr/>
        <p:txBody>
          <a:bodyPr/>
          <a:lstStyle/>
          <a:p>
            <a:fld id="{9B8C7E5E-AA62-4A50-8717-3552B22B0A16}" type="slidenum">
              <a:rPr lang="en-US"/>
              <a:t>4</a:t>
            </a:fld>
            <a:endParaRPr lang="en-US"/>
          </a:p>
        </p:txBody>
      </p:sp>
    </p:spTree>
    <p:extLst>
      <p:ext uri="{BB962C8B-B14F-4D97-AF65-F5344CB8AC3E}">
        <p14:creationId xmlns:p14="http://schemas.microsoft.com/office/powerpoint/2010/main" val="2661343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DB63EB-E21D-153B-8BA0-658EF39615A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5E09DC6-FBD0-1EF8-23F5-D75C22207E0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EA20F6D-595F-743A-E54E-FB14A6AF7015}"/>
              </a:ext>
            </a:extLst>
          </p:cNvPr>
          <p:cNvSpPr>
            <a:spLocks noGrp="1"/>
          </p:cNvSpPr>
          <p:nvPr>
            <p:ph type="body" idx="1"/>
          </p:nvPr>
        </p:nvSpPr>
        <p:spPr/>
        <p:txBody>
          <a:bodyPr/>
          <a:lstStyle/>
          <a:p>
            <a:pPr marL="171450" indent="-171450">
              <a:buFont typeface="Arial"/>
              <a:buChar char="•"/>
            </a:pPr>
            <a:r>
              <a:rPr lang="en-US" dirty="0"/>
              <a:t>Explain that this slide shows how </a:t>
            </a:r>
            <a:r>
              <a:rPr lang="en-US" i="1" dirty="0"/>
              <a:t>E. coli</a:t>
            </a:r>
            <a:r>
              <a:rPr lang="en-US" dirty="0"/>
              <a:t> O157:H7 behaves in amended soils.</a:t>
            </a:r>
          </a:p>
          <a:p>
            <a:pPr marL="171450" indent="-171450">
              <a:buFont typeface="Arial"/>
              <a:buChar char="•"/>
            </a:pPr>
            <a:r>
              <a:rPr lang="en-US" dirty="0"/>
              <a:t>Unamended soils had the longest T3L (22.47 days), while HTPP-CSL had the shortest (13.53 days).</a:t>
            </a:r>
            <a:endParaRPr lang="en-US" dirty="0">
              <a:ea typeface="Calibri"/>
              <a:cs typeface="Calibri"/>
            </a:endParaRPr>
          </a:p>
          <a:p>
            <a:pPr marL="171450" indent="-171450">
              <a:buFont typeface="Arial"/>
              <a:buChar char="•"/>
            </a:pPr>
            <a:r>
              <a:rPr lang="en-US" dirty="0"/>
              <a:t>SBG-CSL had the highest reduction by Day 21.</a:t>
            </a:r>
            <a:endParaRPr lang="en-US" dirty="0">
              <a:ea typeface="Calibri"/>
              <a:cs typeface="Calibri"/>
            </a:endParaRPr>
          </a:p>
        </p:txBody>
      </p:sp>
      <p:sp>
        <p:nvSpPr>
          <p:cNvPr id="4" name="Slide Number Placeholder 3">
            <a:extLst>
              <a:ext uri="{FF2B5EF4-FFF2-40B4-BE49-F238E27FC236}">
                <a16:creationId xmlns:a16="http://schemas.microsoft.com/office/drawing/2014/main" id="{9CB26C19-8CEF-0FC4-3CA6-7706C4728E0C}"/>
              </a:ext>
            </a:extLst>
          </p:cNvPr>
          <p:cNvSpPr>
            <a:spLocks noGrp="1"/>
          </p:cNvSpPr>
          <p:nvPr>
            <p:ph type="sldNum" sz="quarter" idx="5"/>
          </p:nvPr>
        </p:nvSpPr>
        <p:spPr/>
        <p:txBody>
          <a:bodyPr/>
          <a:lstStyle/>
          <a:p>
            <a:fld id="{9B8C7E5E-AA62-4A50-8717-3552B22B0A16}" type="slidenum">
              <a:rPr lang="en-US"/>
              <a:t>5</a:t>
            </a:fld>
            <a:endParaRPr lang="en-US"/>
          </a:p>
        </p:txBody>
      </p:sp>
    </p:spTree>
    <p:extLst>
      <p:ext uri="{BB962C8B-B14F-4D97-AF65-F5344CB8AC3E}">
        <p14:creationId xmlns:p14="http://schemas.microsoft.com/office/powerpoint/2010/main" val="42042007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5382E-9640-07D3-200C-DAB054DFD66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64AB1E5-FB82-024C-76A3-45FE2A9BD87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E2E493D-6E01-7D88-F035-76F14C87632A}"/>
              </a:ext>
            </a:extLst>
          </p:cNvPr>
          <p:cNvSpPr>
            <a:spLocks noGrp="1"/>
          </p:cNvSpPr>
          <p:nvPr>
            <p:ph type="body" idx="1"/>
          </p:nvPr>
        </p:nvSpPr>
        <p:spPr/>
        <p:txBody>
          <a:bodyPr/>
          <a:lstStyle/>
          <a:p>
            <a:pPr marL="171450" indent="-171450">
              <a:buFont typeface="Arial"/>
              <a:buChar char="•"/>
            </a:pPr>
            <a:r>
              <a:rPr lang="en-US" dirty="0"/>
              <a:t>Note that by Day 28, all soils had </a:t>
            </a:r>
            <a:r>
              <a:rPr lang="en-US" i="1" dirty="0"/>
              <a:t>E. coli</a:t>
            </a:r>
            <a:r>
              <a:rPr lang="en-US" dirty="0"/>
              <a:t> levels below 2 log CFU/g, except for one treatment (HTPP-CSL at 2.18 log CFU/g).</a:t>
            </a:r>
          </a:p>
          <a:p>
            <a:pPr marL="171450" indent="-171450">
              <a:buFont typeface="Arial"/>
              <a:buChar char="•"/>
            </a:pPr>
            <a:r>
              <a:rPr lang="en-US" dirty="0"/>
              <a:t>Reinforce that the data suggest some BSAs contribute to faster </a:t>
            </a:r>
            <a:r>
              <a:rPr lang="en-US" i="1" dirty="0"/>
              <a:t>E. coli</a:t>
            </a:r>
            <a:r>
              <a:rPr lang="en-US" dirty="0"/>
              <a:t> decline.</a:t>
            </a:r>
            <a:endParaRPr lang="en-US"/>
          </a:p>
        </p:txBody>
      </p:sp>
      <p:sp>
        <p:nvSpPr>
          <p:cNvPr id="4" name="Slide Number Placeholder 3">
            <a:extLst>
              <a:ext uri="{FF2B5EF4-FFF2-40B4-BE49-F238E27FC236}">
                <a16:creationId xmlns:a16="http://schemas.microsoft.com/office/drawing/2014/main" id="{B2406B23-A3C9-AB7F-F278-0DCFCF9025E6}"/>
              </a:ext>
            </a:extLst>
          </p:cNvPr>
          <p:cNvSpPr>
            <a:spLocks noGrp="1"/>
          </p:cNvSpPr>
          <p:nvPr>
            <p:ph type="sldNum" sz="quarter" idx="5"/>
          </p:nvPr>
        </p:nvSpPr>
        <p:spPr/>
        <p:txBody>
          <a:bodyPr/>
          <a:lstStyle/>
          <a:p>
            <a:fld id="{9B8C7E5E-AA62-4A50-8717-3552B22B0A16}" type="slidenum">
              <a:rPr lang="en-US"/>
              <a:t>6</a:t>
            </a:fld>
            <a:endParaRPr lang="en-US"/>
          </a:p>
        </p:txBody>
      </p:sp>
    </p:spTree>
    <p:extLst>
      <p:ext uri="{BB962C8B-B14F-4D97-AF65-F5344CB8AC3E}">
        <p14:creationId xmlns:p14="http://schemas.microsoft.com/office/powerpoint/2010/main" val="37113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r>
              <a:rPr lang="en-US" dirty="0"/>
              <a:t>Acknowledge USDA funding (Specialty Crops Research Initiative).</a:t>
            </a:r>
          </a:p>
          <a:p>
            <a:pPr marL="171450" indent="-171450">
              <a:buFont typeface="Arial"/>
              <a:buChar char="•"/>
            </a:pPr>
            <a:r>
              <a:rPr lang="en-US" dirty="0"/>
              <a:t>Emphasize that findings are independent of USDA policy positions.</a:t>
            </a:r>
            <a:endParaRPr lang="en-US" dirty="0">
              <a:ea typeface="Calibri"/>
              <a:cs typeface="Calibri"/>
            </a:endParaRPr>
          </a:p>
          <a:p>
            <a:pPr marL="171450" indent="-171450">
              <a:buFont typeface="Arial"/>
              <a:buChar char="•"/>
            </a:pPr>
            <a:r>
              <a:rPr lang="en-US" dirty="0"/>
              <a:t>Provide contact details for further questions.</a:t>
            </a:r>
            <a:endParaRPr lang="en-US" dirty="0">
              <a:ea typeface="Calibri"/>
              <a:cs typeface="Calibri"/>
            </a:endParaRPr>
          </a:p>
          <a:p>
            <a:pPr marL="171450" indent="-171450">
              <a:buFont typeface="Arial"/>
              <a:buChar char="•"/>
            </a:pPr>
            <a:r>
              <a:rPr lang="en-US" dirty="0"/>
              <a:t>Encourage the audience to check out the related publication.</a:t>
            </a:r>
            <a:endParaRPr lang="en-US" dirty="0">
              <a:ea typeface="Calibri"/>
              <a:cs typeface="Calibri"/>
            </a:endParaRPr>
          </a:p>
        </p:txBody>
      </p:sp>
      <p:sp>
        <p:nvSpPr>
          <p:cNvPr id="4" name="Slide Number Placeholder 3"/>
          <p:cNvSpPr>
            <a:spLocks noGrp="1"/>
          </p:cNvSpPr>
          <p:nvPr>
            <p:ph type="sldNum" sz="quarter" idx="5"/>
          </p:nvPr>
        </p:nvSpPr>
        <p:spPr/>
        <p:txBody>
          <a:bodyPr/>
          <a:lstStyle/>
          <a:p>
            <a:fld id="{9CB81D8A-1053-473A-BB3F-5006A4672A19}" type="slidenum">
              <a:rPr lang="en-US" smtClean="0"/>
              <a:t>7</a:t>
            </a:fld>
            <a:endParaRPr lang="en-US"/>
          </a:p>
        </p:txBody>
      </p:sp>
    </p:spTree>
    <p:extLst>
      <p:ext uri="{BB962C8B-B14F-4D97-AF65-F5344CB8AC3E}">
        <p14:creationId xmlns:p14="http://schemas.microsoft.com/office/powerpoint/2010/main" val="3697112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4BCD9-2633-4E83-AA3F-6F1CCAF0B7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7BC7725-4ECD-4E3B-B0F5-BD13AE5363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39A8745-1095-4CE4-83D9-F81129565BAC}"/>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5" name="Footer Placeholder 4">
            <a:extLst>
              <a:ext uri="{FF2B5EF4-FFF2-40B4-BE49-F238E27FC236}">
                <a16:creationId xmlns:a16="http://schemas.microsoft.com/office/drawing/2014/main" id="{2A929FE9-B91E-4AE4-8ECF-1D5032A1C0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BEF240-D403-41E4-8814-FA832AEC1B8B}"/>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16" name="Group 15">
            <a:extLst>
              <a:ext uri="{FF2B5EF4-FFF2-40B4-BE49-F238E27FC236}">
                <a16:creationId xmlns:a16="http://schemas.microsoft.com/office/drawing/2014/main" id="{6059E3F3-102E-4E14-9545-F92261745D3A}"/>
              </a:ext>
            </a:extLst>
          </p:cNvPr>
          <p:cNvGrpSpPr/>
          <p:nvPr userDrawn="1"/>
        </p:nvGrpSpPr>
        <p:grpSpPr>
          <a:xfrm>
            <a:off x="3551976" y="5852627"/>
            <a:ext cx="5130719" cy="868848"/>
            <a:chOff x="3551976" y="5852627"/>
            <a:chExt cx="5130719" cy="868848"/>
          </a:xfrm>
        </p:grpSpPr>
        <p:pic>
          <p:nvPicPr>
            <p:cNvPr id="17" name="Picture 16">
              <a:extLst>
                <a:ext uri="{FF2B5EF4-FFF2-40B4-BE49-F238E27FC236}">
                  <a16:creationId xmlns:a16="http://schemas.microsoft.com/office/drawing/2014/main" id="{E0C9F9B2-B03B-4F23-9A20-0A37F6F7A9F6}"/>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8" name="Rectangle 17">
              <a:extLst>
                <a:ext uri="{FF2B5EF4-FFF2-40B4-BE49-F238E27FC236}">
                  <a16:creationId xmlns:a16="http://schemas.microsoft.com/office/drawing/2014/main" id="{9942CDF1-01FF-4173-B8B6-43923A7F98D5}"/>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0220855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A4C1CE-DF88-4396-89F5-C3E369D370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DADB22-48A5-4D45-97D8-C095E0E03E0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1E52FA-E7F6-4212-8AA8-E25A9E1C2345}"/>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5" name="Footer Placeholder 4">
            <a:extLst>
              <a:ext uri="{FF2B5EF4-FFF2-40B4-BE49-F238E27FC236}">
                <a16:creationId xmlns:a16="http://schemas.microsoft.com/office/drawing/2014/main" id="{3A9F80CA-26DF-4894-9666-6016F971BD5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4DD28F2-B9BD-40C3-920E-832A4EA13BA7}"/>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C3C8CC65-FF47-4C01-B82C-5B4180783AA5}"/>
              </a:ext>
            </a:extLst>
          </p:cNvPr>
          <p:cNvGrpSpPr/>
          <p:nvPr userDrawn="1"/>
        </p:nvGrpSpPr>
        <p:grpSpPr>
          <a:xfrm>
            <a:off x="3551976" y="5852627"/>
            <a:ext cx="5130719" cy="868848"/>
            <a:chOff x="3551976" y="5852627"/>
            <a:chExt cx="5130719" cy="868848"/>
          </a:xfrm>
        </p:grpSpPr>
        <p:pic>
          <p:nvPicPr>
            <p:cNvPr id="9" name="Picture 8">
              <a:extLst>
                <a:ext uri="{FF2B5EF4-FFF2-40B4-BE49-F238E27FC236}">
                  <a16:creationId xmlns:a16="http://schemas.microsoft.com/office/drawing/2014/main" id="{3BF6C8ED-2CED-4249-8E49-A088DB74D4C6}"/>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8ABECFB9-E2FE-4D73-A697-2E9DEC7A1AE3}"/>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533698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2F9AF-C410-492B-9410-562B499514F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5A5BBD3-6813-47B8-A5D4-3CE196846A7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1CAD6E-0774-42A9-9BFA-C47BCC0E7B69}"/>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5" name="Footer Placeholder 4">
            <a:extLst>
              <a:ext uri="{FF2B5EF4-FFF2-40B4-BE49-F238E27FC236}">
                <a16:creationId xmlns:a16="http://schemas.microsoft.com/office/drawing/2014/main" id="{C5E66544-B185-4E53-A8B6-F68DC06CE1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1A25BEF-18CC-4B81-851E-0A9DC287D706}"/>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6CDCB4DB-8630-4442-A9DC-4B26A7645C01}"/>
              </a:ext>
            </a:extLst>
          </p:cNvPr>
          <p:cNvGrpSpPr/>
          <p:nvPr userDrawn="1"/>
        </p:nvGrpSpPr>
        <p:grpSpPr>
          <a:xfrm>
            <a:off x="3551976" y="5852627"/>
            <a:ext cx="5130719" cy="868848"/>
            <a:chOff x="3551976" y="5852627"/>
            <a:chExt cx="5130719" cy="868848"/>
          </a:xfrm>
        </p:grpSpPr>
        <p:pic>
          <p:nvPicPr>
            <p:cNvPr id="9" name="Picture 8">
              <a:extLst>
                <a:ext uri="{FF2B5EF4-FFF2-40B4-BE49-F238E27FC236}">
                  <a16:creationId xmlns:a16="http://schemas.microsoft.com/office/drawing/2014/main" id="{5CAA8E51-5991-4D24-9498-E2FC5740E161}"/>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C5D9ACC3-902C-4343-AB0D-7120EEE9B04B}"/>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222303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77D17-9D50-41E9-B958-B078F9FB925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F71F3F8-7DCD-4B2A-97C9-DE63225DFA7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1EBA97-38B0-41B7-8760-52FCD6B5E4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C01A67-9B00-4F2D-B278-0BC56B52AB06}"/>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6" name="Footer Placeholder 5">
            <a:extLst>
              <a:ext uri="{FF2B5EF4-FFF2-40B4-BE49-F238E27FC236}">
                <a16:creationId xmlns:a16="http://schemas.microsoft.com/office/drawing/2014/main" id="{DE6812A6-1240-48F3-BFAB-CDDDBB02E33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EBA35EE-4610-4D8E-89FD-FFD4E996E5C5}"/>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13" name="Group 12">
            <a:extLst>
              <a:ext uri="{FF2B5EF4-FFF2-40B4-BE49-F238E27FC236}">
                <a16:creationId xmlns:a16="http://schemas.microsoft.com/office/drawing/2014/main" id="{B26B4612-A13D-4244-B798-E520073EF027}"/>
              </a:ext>
            </a:extLst>
          </p:cNvPr>
          <p:cNvGrpSpPr/>
          <p:nvPr userDrawn="1"/>
        </p:nvGrpSpPr>
        <p:grpSpPr>
          <a:xfrm>
            <a:off x="3551976" y="5852627"/>
            <a:ext cx="5130719" cy="868848"/>
            <a:chOff x="3551976" y="5852627"/>
            <a:chExt cx="5130719" cy="868848"/>
          </a:xfrm>
        </p:grpSpPr>
        <p:pic>
          <p:nvPicPr>
            <p:cNvPr id="14" name="Picture 13">
              <a:extLst>
                <a:ext uri="{FF2B5EF4-FFF2-40B4-BE49-F238E27FC236}">
                  <a16:creationId xmlns:a16="http://schemas.microsoft.com/office/drawing/2014/main" id="{412A1E9B-DD85-471B-9E7D-456D306EA752}"/>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5" name="Rectangle 14">
              <a:extLst>
                <a:ext uri="{FF2B5EF4-FFF2-40B4-BE49-F238E27FC236}">
                  <a16:creationId xmlns:a16="http://schemas.microsoft.com/office/drawing/2014/main" id="{1CDAF8F2-61C9-4A20-B667-8F3253CB5747}"/>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852630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2E55C5-652C-46FE-B24A-1C23F380BF4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1A595E2-3274-4B46-B091-ACBFD56847C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ADC377-F19C-467D-8C99-8163BB34D01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BDDEB6-1800-463D-8B64-20F09D7A78B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EA60EB1-2B8A-4F0B-9C05-DCF37E3EF00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A7FB57F-C09F-4B2E-8B72-CBC8BCCEF800}"/>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8" name="Footer Placeholder 7">
            <a:extLst>
              <a:ext uri="{FF2B5EF4-FFF2-40B4-BE49-F238E27FC236}">
                <a16:creationId xmlns:a16="http://schemas.microsoft.com/office/drawing/2014/main" id="{C5435FCF-FFC8-49EA-8FC2-880E511F5CA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935EB8B-4614-45F9-BA2A-606C33F25256}"/>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15" name="Group 14">
            <a:extLst>
              <a:ext uri="{FF2B5EF4-FFF2-40B4-BE49-F238E27FC236}">
                <a16:creationId xmlns:a16="http://schemas.microsoft.com/office/drawing/2014/main" id="{77AC89E0-8ADA-41E5-BA89-58D2CF4B9F68}"/>
              </a:ext>
            </a:extLst>
          </p:cNvPr>
          <p:cNvGrpSpPr/>
          <p:nvPr userDrawn="1"/>
        </p:nvGrpSpPr>
        <p:grpSpPr>
          <a:xfrm>
            <a:off x="3551976" y="5852627"/>
            <a:ext cx="5130719" cy="868848"/>
            <a:chOff x="3551976" y="5852627"/>
            <a:chExt cx="5130719" cy="868848"/>
          </a:xfrm>
        </p:grpSpPr>
        <p:pic>
          <p:nvPicPr>
            <p:cNvPr id="16" name="Picture 15">
              <a:extLst>
                <a:ext uri="{FF2B5EF4-FFF2-40B4-BE49-F238E27FC236}">
                  <a16:creationId xmlns:a16="http://schemas.microsoft.com/office/drawing/2014/main" id="{21F01122-83FD-4755-9B1E-B11CA03A02F4}"/>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7" name="Rectangle 16">
              <a:extLst>
                <a:ext uri="{FF2B5EF4-FFF2-40B4-BE49-F238E27FC236}">
                  <a16:creationId xmlns:a16="http://schemas.microsoft.com/office/drawing/2014/main" id="{B09EFB68-CCB2-4FDD-AA2D-06BA6D03B7CC}"/>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9823813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E16E7-3D1C-4FF4-ACD4-4891CC64E8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68320B7-E3FB-4C92-83D7-394F42809C7D}"/>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4" name="Footer Placeholder 3">
            <a:extLst>
              <a:ext uri="{FF2B5EF4-FFF2-40B4-BE49-F238E27FC236}">
                <a16:creationId xmlns:a16="http://schemas.microsoft.com/office/drawing/2014/main" id="{66AFD32C-19B7-4EE1-A7F3-8E5DC218DC1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3A5BA62-3ACD-40B3-BF50-43BC3F9C8284}"/>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7" name="Group 6">
            <a:extLst>
              <a:ext uri="{FF2B5EF4-FFF2-40B4-BE49-F238E27FC236}">
                <a16:creationId xmlns:a16="http://schemas.microsoft.com/office/drawing/2014/main" id="{4BBA63DD-1621-48CA-8252-820EF73A619F}"/>
              </a:ext>
            </a:extLst>
          </p:cNvPr>
          <p:cNvGrpSpPr/>
          <p:nvPr userDrawn="1"/>
        </p:nvGrpSpPr>
        <p:grpSpPr>
          <a:xfrm>
            <a:off x="3551976" y="5852627"/>
            <a:ext cx="5130719" cy="868848"/>
            <a:chOff x="3551976" y="5852627"/>
            <a:chExt cx="5130719" cy="868848"/>
          </a:xfrm>
        </p:grpSpPr>
        <p:pic>
          <p:nvPicPr>
            <p:cNvPr id="8" name="Picture 7">
              <a:extLst>
                <a:ext uri="{FF2B5EF4-FFF2-40B4-BE49-F238E27FC236}">
                  <a16:creationId xmlns:a16="http://schemas.microsoft.com/office/drawing/2014/main" id="{39D5052D-271D-4665-B1D0-C4AE738AD74C}"/>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9" name="Rectangle 8">
              <a:extLst>
                <a:ext uri="{FF2B5EF4-FFF2-40B4-BE49-F238E27FC236}">
                  <a16:creationId xmlns:a16="http://schemas.microsoft.com/office/drawing/2014/main" id="{4CEC7897-937B-4B93-9C80-2CE0927D2B60}"/>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3671607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514ABA2-1076-4A56-8354-2BDC7C88A173}"/>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3" name="Footer Placeholder 2">
            <a:extLst>
              <a:ext uri="{FF2B5EF4-FFF2-40B4-BE49-F238E27FC236}">
                <a16:creationId xmlns:a16="http://schemas.microsoft.com/office/drawing/2014/main" id="{8A2B684D-7B30-4D9F-9A04-2A38189B9C3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0119EA-15C8-45CE-B432-8B0CBF1204A5}"/>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6" name="Group 5">
            <a:extLst>
              <a:ext uri="{FF2B5EF4-FFF2-40B4-BE49-F238E27FC236}">
                <a16:creationId xmlns:a16="http://schemas.microsoft.com/office/drawing/2014/main" id="{416490E4-2334-49B8-B70D-53DE257955B6}"/>
              </a:ext>
            </a:extLst>
          </p:cNvPr>
          <p:cNvGrpSpPr/>
          <p:nvPr userDrawn="1"/>
        </p:nvGrpSpPr>
        <p:grpSpPr>
          <a:xfrm>
            <a:off x="3551976" y="5852627"/>
            <a:ext cx="5130719" cy="868848"/>
            <a:chOff x="3551976" y="5852627"/>
            <a:chExt cx="5130719" cy="868848"/>
          </a:xfrm>
        </p:grpSpPr>
        <p:pic>
          <p:nvPicPr>
            <p:cNvPr id="7" name="Picture 6">
              <a:extLst>
                <a:ext uri="{FF2B5EF4-FFF2-40B4-BE49-F238E27FC236}">
                  <a16:creationId xmlns:a16="http://schemas.microsoft.com/office/drawing/2014/main" id="{0445C801-9FFD-49BB-82DB-755FDD22F5A8}"/>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8" name="Rectangle 7">
              <a:extLst>
                <a:ext uri="{FF2B5EF4-FFF2-40B4-BE49-F238E27FC236}">
                  <a16:creationId xmlns:a16="http://schemas.microsoft.com/office/drawing/2014/main" id="{D9D6C855-C690-408D-BEB9-47D4717390C3}"/>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1386394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C590F-232C-4CE5-B755-FB6A28F7217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F3FFC0B-3BDC-41D7-AE3C-3017C8AEDC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817E2F-F920-40FF-9B4C-6D6DDE51CE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811399C-0C57-4250-A83D-E2C68F8DAECD}"/>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6" name="Footer Placeholder 5">
            <a:extLst>
              <a:ext uri="{FF2B5EF4-FFF2-40B4-BE49-F238E27FC236}">
                <a16:creationId xmlns:a16="http://schemas.microsoft.com/office/drawing/2014/main" id="{30D934A7-FB06-40FC-B884-BBC402C2F9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67A81-3A5B-4E49-9D79-7ECE218BA681}"/>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9" name="Group 8">
            <a:extLst>
              <a:ext uri="{FF2B5EF4-FFF2-40B4-BE49-F238E27FC236}">
                <a16:creationId xmlns:a16="http://schemas.microsoft.com/office/drawing/2014/main" id="{F114BDE5-6E23-4209-8677-F95782F8EABF}"/>
              </a:ext>
            </a:extLst>
          </p:cNvPr>
          <p:cNvGrpSpPr/>
          <p:nvPr userDrawn="1"/>
        </p:nvGrpSpPr>
        <p:grpSpPr>
          <a:xfrm>
            <a:off x="3551976" y="5852627"/>
            <a:ext cx="5130719" cy="868848"/>
            <a:chOff x="3551976" y="5852627"/>
            <a:chExt cx="5130719" cy="868848"/>
          </a:xfrm>
        </p:grpSpPr>
        <p:pic>
          <p:nvPicPr>
            <p:cNvPr id="10" name="Picture 9">
              <a:extLst>
                <a:ext uri="{FF2B5EF4-FFF2-40B4-BE49-F238E27FC236}">
                  <a16:creationId xmlns:a16="http://schemas.microsoft.com/office/drawing/2014/main" id="{8F016568-AD1D-45CA-B700-93B5BC5917E8}"/>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1" name="Rectangle 10">
              <a:extLst>
                <a:ext uri="{FF2B5EF4-FFF2-40B4-BE49-F238E27FC236}">
                  <a16:creationId xmlns:a16="http://schemas.microsoft.com/office/drawing/2014/main" id="{908A7D0F-BAC8-4B7B-B6CC-70118D6C2AEF}"/>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73165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8805C-AD0E-4885-B002-3F7F8FC3A6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384FDB0-23FB-476D-B51D-5564765203C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A83F3F9-204F-4A14-928C-A65F97F4B34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6DF9FCE-451A-4FEB-B8B7-24DFA9B5DE96}"/>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6" name="Footer Placeholder 5">
            <a:extLst>
              <a:ext uri="{FF2B5EF4-FFF2-40B4-BE49-F238E27FC236}">
                <a16:creationId xmlns:a16="http://schemas.microsoft.com/office/drawing/2014/main" id="{7D558B25-2E83-41B7-80EA-7EE9C5A597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76471C-8ECB-4325-BBD0-2759E0FEAFF1}"/>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9" name="Group 8">
            <a:extLst>
              <a:ext uri="{FF2B5EF4-FFF2-40B4-BE49-F238E27FC236}">
                <a16:creationId xmlns:a16="http://schemas.microsoft.com/office/drawing/2014/main" id="{D49AE8C5-BA87-47DD-9C19-896D459BB5BE}"/>
              </a:ext>
            </a:extLst>
          </p:cNvPr>
          <p:cNvGrpSpPr/>
          <p:nvPr userDrawn="1"/>
        </p:nvGrpSpPr>
        <p:grpSpPr>
          <a:xfrm>
            <a:off x="3551976" y="5852627"/>
            <a:ext cx="5130719" cy="868848"/>
            <a:chOff x="3551976" y="5852627"/>
            <a:chExt cx="5130719" cy="868848"/>
          </a:xfrm>
        </p:grpSpPr>
        <p:pic>
          <p:nvPicPr>
            <p:cNvPr id="10" name="Picture 9">
              <a:extLst>
                <a:ext uri="{FF2B5EF4-FFF2-40B4-BE49-F238E27FC236}">
                  <a16:creationId xmlns:a16="http://schemas.microsoft.com/office/drawing/2014/main" id="{ECCFBE7A-2E02-4021-84D7-1BE84AFB51AE}"/>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1" name="Rectangle 10">
              <a:extLst>
                <a:ext uri="{FF2B5EF4-FFF2-40B4-BE49-F238E27FC236}">
                  <a16:creationId xmlns:a16="http://schemas.microsoft.com/office/drawing/2014/main" id="{A93ECB3C-8D86-4216-8ACD-5B79F6658598}"/>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3680571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DA5A41-95A2-4E9F-92C8-3FCAE2512D3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28DEA0-CE64-4E99-A635-CECBFE78886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778597-640D-43BB-857C-39476FC925FD}"/>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5" name="Footer Placeholder 4">
            <a:extLst>
              <a:ext uri="{FF2B5EF4-FFF2-40B4-BE49-F238E27FC236}">
                <a16:creationId xmlns:a16="http://schemas.microsoft.com/office/drawing/2014/main" id="{B0FDE694-A1F7-4C10-AC8D-9C654E09829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B01D55A-ACAB-44DC-AE46-2F434087AE7F}"/>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3453C401-2936-42B8-94C7-3E6B594FE152}"/>
              </a:ext>
            </a:extLst>
          </p:cNvPr>
          <p:cNvGrpSpPr/>
          <p:nvPr userDrawn="1"/>
        </p:nvGrpSpPr>
        <p:grpSpPr>
          <a:xfrm rot="5400000">
            <a:off x="-2099016" y="3821623"/>
            <a:ext cx="5130719" cy="868848"/>
            <a:chOff x="3551976" y="5852627"/>
            <a:chExt cx="5130719" cy="868848"/>
          </a:xfrm>
        </p:grpSpPr>
        <p:pic>
          <p:nvPicPr>
            <p:cNvPr id="9" name="Picture 8">
              <a:extLst>
                <a:ext uri="{FF2B5EF4-FFF2-40B4-BE49-F238E27FC236}">
                  <a16:creationId xmlns:a16="http://schemas.microsoft.com/office/drawing/2014/main" id="{A3A59943-193A-4DC2-8ED3-9ED51BC083F6}"/>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D195F6F4-C8C5-4DA6-A4B5-D8DD8A6FF686}"/>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553361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7CEB4E3-A906-4DCD-95E8-44EF4149E4A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F69E4D-952E-425E-950E-3154D2C247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57DC42-BE29-4C03-A1C8-C9CC016A906E}"/>
              </a:ext>
            </a:extLst>
          </p:cNvPr>
          <p:cNvSpPr>
            <a:spLocks noGrp="1"/>
          </p:cNvSpPr>
          <p:nvPr>
            <p:ph type="dt" sz="half" idx="10"/>
          </p:nvPr>
        </p:nvSpPr>
        <p:spPr/>
        <p:txBody>
          <a:bodyPr/>
          <a:lstStyle/>
          <a:p>
            <a:fld id="{88AD0C76-05F0-454D-8B6C-A8347C531B64}" type="datetimeFigureOut">
              <a:rPr lang="en-US" smtClean="0"/>
              <a:t>3/24/2025</a:t>
            </a:fld>
            <a:endParaRPr lang="en-US"/>
          </a:p>
        </p:txBody>
      </p:sp>
      <p:sp>
        <p:nvSpPr>
          <p:cNvPr id="5" name="Footer Placeholder 4">
            <a:extLst>
              <a:ext uri="{FF2B5EF4-FFF2-40B4-BE49-F238E27FC236}">
                <a16:creationId xmlns:a16="http://schemas.microsoft.com/office/drawing/2014/main" id="{F2CEC657-25E4-4FFB-BBB2-C419DE91C19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159D6-27C1-4939-BD85-619B1164C065}"/>
              </a:ext>
            </a:extLst>
          </p:cNvPr>
          <p:cNvSpPr>
            <a:spLocks noGrp="1"/>
          </p:cNvSpPr>
          <p:nvPr>
            <p:ph type="sldNum" sz="quarter" idx="12"/>
          </p:nvPr>
        </p:nvSpPr>
        <p:spPr/>
        <p:txBody>
          <a:bodyPr/>
          <a:lstStyle/>
          <a:p>
            <a:fld id="{64095FDE-A059-4B6D-929A-DCFD38D0E360}" type="slidenum">
              <a:rPr lang="en-US" smtClean="0"/>
              <a:t>‹#›</a:t>
            </a:fld>
            <a:endParaRPr lang="en-US"/>
          </a:p>
        </p:txBody>
      </p:sp>
      <p:grpSp>
        <p:nvGrpSpPr>
          <p:cNvPr id="8" name="Group 7">
            <a:extLst>
              <a:ext uri="{FF2B5EF4-FFF2-40B4-BE49-F238E27FC236}">
                <a16:creationId xmlns:a16="http://schemas.microsoft.com/office/drawing/2014/main" id="{CF1C711A-F4B9-4E64-A0EB-DF1E31220A45}"/>
              </a:ext>
            </a:extLst>
          </p:cNvPr>
          <p:cNvGrpSpPr/>
          <p:nvPr userDrawn="1"/>
        </p:nvGrpSpPr>
        <p:grpSpPr>
          <a:xfrm rot="5400000">
            <a:off x="-2099016" y="2875385"/>
            <a:ext cx="5130719" cy="868848"/>
            <a:chOff x="3551976" y="5852627"/>
            <a:chExt cx="5130719" cy="868848"/>
          </a:xfrm>
        </p:grpSpPr>
        <p:pic>
          <p:nvPicPr>
            <p:cNvPr id="9" name="Picture 8">
              <a:extLst>
                <a:ext uri="{FF2B5EF4-FFF2-40B4-BE49-F238E27FC236}">
                  <a16:creationId xmlns:a16="http://schemas.microsoft.com/office/drawing/2014/main" id="{E140EBF7-B078-4226-96C0-C34CA7511C2A}"/>
                </a:ext>
              </a:extLst>
            </p:cNvPr>
            <p:cNvPicPr>
              <a:picLocks noChangeAspect="1"/>
            </p:cNvPicPr>
            <p:nvPr userDrawn="1"/>
          </p:nvPicPr>
          <p:blipFill>
            <a:blip r:embed="rId2"/>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71E28A09-FBCB-4595-BF09-0B93FB3DFBAD}"/>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9852037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3/24/2025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3/24/2025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3/24/2025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3/24/2025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3/24/2025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E6FCF2-359B-4E7D-885C-1710ACF65D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C375E08-19E4-4AEE-AEC9-084F487BF9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1D1815-98AA-4257-AB42-DAB5DA749AC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AD0C76-05F0-454D-8B6C-A8347C531B64}" type="datetimeFigureOut">
              <a:rPr lang="en-US" smtClean="0"/>
              <a:t>3/24/2025</a:t>
            </a:fld>
            <a:endParaRPr lang="en-US"/>
          </a:p>
        </p:txBody>
      </p:sp>
      <p:sp>
        <p:nvSpPr>
          <p:cNvPr id="5" name="Footer Placeholder 4">
            <a:extLst>
              <a:ext uri="{FF2B5EF4-FFF2-40B4-BE49-F238E27FC236}">
                <a16:creationId xmlns:a16="http://schemas.microsoft.com/office/drawing/2014/main" id="{647A43DB-3D47-4F0B-B854-58AA9AA3E1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5BA9B38-E21D-4539-994A-02F38C9D7C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095FDE-A059-4B6D-929A-DCFD38D0E360}" type="slidenum">
              <a:rPr lang="en-US" smtClean="0"/>
              <a:t>‹#›</a:t>
            </a:fld>
            <a:endParaRPr lang="en-US"/>
          </a:p>
        </p:txBody>
      </p:sp>
      <p:sp>
        <p:nvSpPr>
          <p:cNvPr id="7" name="Rectangle 6">
            <a:extLst>
              <a:ext uri="{FF2B5EF4-FFF2-40B4-BE49-F238E27FC236}">
                <a16:creationId xmlns:a16="http://schemas.microsoft.com/office/drawing/2014/main" id="{8427B03F-D49D-483D-84E8-36A51810F7CF}"/>
              </a:ext>
            </a:extLst>
          </p:cNvPr>
          <p:cNvSpPr/>
          <p:nvPr userDrawn="1"/>
        </p:nvSpPr>
        <p:spPr>
          <a:xfrm>
            <a:off x="466344" y="365125"/>
            <a:ext cx="11329416" cy="5889371"/>
          </a:xfrm>
          <a:prstGeom prst="rect">
            <a:avLst/>
          </a:prstGeom>
          <a:noFill/>
          <a:ln w="38100">
            <a:solidFill>
              <a:srgbClr val="8CC5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D7084D5E-0B10-419B-84D4-B092C67DE8F0}"/>
              </a:ext>
            </a:extLst>
          </p:cNvPr>
          <p:cNvGrpSpPr/>
          <p:nvPr userDrawn="1"/>
        </p:nvGrpSpPr>
        <p:grpSpPr>
          <a:xfrm>
            <a:off x="3551976" y="5852627"/>
            <a:ext cx="5130719" cy="868848"/>
            <a:chOff x="3551976" y="5852627"/>
            <a:chExt cx="5130719" cy="868848"/>
          </a:xfrm>
        </p:grpSpPr>
        <p:pic>
          <p:nvPicPr>
            <p:cNvPr id="9" name="Picture 8">
              <a:extLst>
                <a:ext uri="{FF2B5EF4-FFF2-40B4-BE49-F238E27FC236}">
                  <a16:creationId xmlns:a16="http://schemas.microsoft.com/office/drawing/2014/main" id="{7D12A812-0838-4A79-B878-01CB65589051}"/>
                </a:ext>
              </a:extLst>
            </p:cNvPr>
            <p:cNvPicPr>
              <a:picLocks noChangeAspect="1"/>
            </p:cNvPicPr>
            <p:nvPr userDrawn="1"/>
          </p:nvPicPr>
          <p:blipFill>
            <a:blip r:embed="rId13"/>
            <a:stretch>
              <a:fillRect/>
            </a:stretch>
          </p:blipFill>
          <p:spPr>
            <a:xfrm>
              <a:off x="3551976" y="5852627"/>
              <a:ext cx="5088048" cy="868848"/>
            </a:xfrm>
            <a:prstGeom prst="rect">
              <a:avLst/>
            </a:prstGeom>
          </p:spPr>
        </p:pic>
        <p:sp>
          <p:nvSpPr>
            <p:cNvPr id="10" name="Rectangle 9">
              <a:extLst>
                <a:ext uri="{FF2B5EF4-FFF2-40B4-BE49-F238E27FC236}">
                  <a16:creationId xmlns:a16="http://schemas.microsoft.com/office/drawing/2014/main" id="{4E0C580C-0EFB-43A1-94F8-F20745C310E5}"/>
                </a:ext>
              </a:extLst>
            </p:cNvPr>
            <p:cNvSpPr/>
            <p:nvPr userDrawn="1"/>
          </p:nvSpPr>
          <p:spPr>
            <a:xfrm>
              <a:off x="8636976" y="5866110"/>
              <a:ext cx="45719" cy="8553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873682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mailto:ray.xiong@usda.gov" TargetMode="External"/><Relationship Id="rId7"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5.xml"/><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hyperlink" Target="mailto:manan.sharma@usda.gov" TargetMode="External"/><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BE7E3-7B43-4543-A119-97418C988D29}"/>
              </a:ext>
            </a:extLst>
          </p:cNvPr>
          <p:cNvSpPr>
            <a:spLocks noGrp="1"/>
          </p:cNvSpPr>
          <p:nvPr>
            <p:ph type="ctrTitle"/>
          </p:nvPr>
        </p:nvSpPr>
        <p:spPr>
          <a:xfrm>
            <a:off x="1524000" y="470517"/>
            <a:ext cx="9144000" cy="3039446"/>
          </a:xfrm>
        </p:spPr>
        <p:txBody>
          <a:bodyPr anchor="ctr">
            <a:normAutofit/>
          </a:bodyPr>
          <a:lstStyle/>
          <a:p>
            <a:r>
              <a:rPr lang="en-US" b="1" dirty="0"/>
              <a:t>Research Updates:</a:t>
            </a:r>
            <a:br>
              <a:rPr lang="en-US" b="1" dirty="0"/>
            </a:br>
            <a:r>
              <a:rPr lang="en-US" b="1" dirty="0"/>
              <a:t>Objective 2</a:t>
            </a:r>
          </a:p>
        </p:txBody>
      </p:sp>
      <p:sp>
        <p:nvSpPr>
          <p:cNvPr id="3" name="Subtitle 2">
            <a:extLst>
              <a:ext uri="{FF2B5EF4-FFF2-40B4-BE49-F238E27FC236}">
                <a16:creationId xmlns:a16="http://schemas.microsoft.com/office/drawing/2014/main" id="{8AE09140-6719-4593-8C60-B93CF123AB23}"/>
              </a:ext>
            </a:extLst>
          </p:cNvPr>
          <p:cNvSpPr>
            <a:spLocks noGrp="1"/>
          </p:cNvSpPr>
          <p:nvPr>
            <p:ph type="subTitle" idx="1"/>
          </p:nvPr>
        </p:nvSpPr>
        <p:spPr>
          <a:xfrm>
            <a:off x="879231" y="3504346"/>
            <a:ext cx="10443307" cy="1655762"/>
          </a:xfrm>
        </p:spPr>
        <p:txBody>
          <a:bodyPr vert="horz" lIns="91440" tIns="45720" rIns="91440" bIns="45720" rtlCol="0" anchor="t">
            <a:normAutofit fontScale="92500"/>
          </a:bodyPr>
          <a:lstStyle/>
          <a:p>
            <a:r>
              <a:rPr lang="en-US" sz="3600" dirty="0">
                <a:ea typeface="+mn-lt"/>
                <a:cs typeface="+mn-lt"/>
              </a:rPr>
              <a:t>Biological Soil Amendments can Support Survival of Pathogenic and Non-Pathogenic </a:t>
            </a:r>
            <a:r>
              <a:rPr lang="en-US" sz="3600" i="1" dirty="0">
                <a:ea typeface="+mn-lt"/>
                <a:cs typeface="+mn-lt"/>
              </a:rPr>
              <a:t>Escherichia coli</a:t>
            </a:r>
            <a:r>
              <a:rPr lang="en-US" sz="3600" dirty="0">
                <a:ea typeface="+mn-lt"/>
                <a:cs typeface="+mn-lt"/>
              </a:rPr>
              <a:t> in Soils and Sporadic Transfer to Romaine Lettuce</a:t>
            </a:r>
            <a:endParaRPr lang="en-US" dirty="0">
              <a:ea typeface="+mn-lt"/>
              <a:cs typeface="+mn-lt"/>
            </a:endParaRPr>
          </a:p>
          <a:p>
            <a:endParaRPr lang="en-US"/>
          </a:p>
          <a:p>
            <a:endParaRPr lang="en-US"/>
          </a:p>
        </p:txBody>
      </p:sp>
    </p:spTree>
    <p:extLst>
      <p:ext uri="{BB962C8B-B14F-4D97-AF65-F5344CB8AC3E}">
        <p14:creationId xmlns:p14="http://schemas.microsoft.com/office/powerpoint/2010/main" val="4157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C53F14CA-01E3-467E-A9E2-6481271F0C6B}"/>
              </a:ext>
            </a:extLst>
          </p:cNvPr>
          <p:cNvSpPr>
            <a:spLocks noGrp="1"/>
          </p:cNvSpPr>
          <p:nvPr>
            <p:ph type="title"/>
          </p:nvPr>
        </p:nvSpPr>
        <p:spPr/>
        <p:txBody>
          <a:bodyPr/>
          <a:lstStyle/>
          <a:p>
            <a:r>
              <a:rPr lang="en-US" b="1"/>
              <a:t>Research Highlights</a:t>
            </a:r>
          </a:p>
        </p:txBody>
      </p:sp>
      <p:sp>
        <p:nvSpPr>
          <p:cNvPr id="6" name="Content Placeholder 5">
            <a:extLst>
              <a:ext uri="{FF2B5EF4-FFF2-40B4-BE49-F238E27FC236}">
                <a16:creationId xmlns:a16="http://schemas.microsoft.com/office/drawing/2014/main" id="{C9D5F1D0-BA83-408C-8BFC-D0E58EA1D68F}"/>
              </a:ext>
            </a:extLst>
          </p:cNvPr>
          <p:cNvSpPr>
            <a:spLocks noGrp="1"/>
          </p:cNvSpPr>
          <p:nvPr>
            <p:ph idx="1"/>
          </p:nvPr>
        </p:nvSpPr>
        <p:spPr>
          <a:xfrm>
            <a:off x="838200" y="1601507"/>
            <a:ext cx="10515600" cy="4351338"/>
          </a:xfrm>
        </p:spPr>
        <p:txBody>
          <a:bodyPr vert="horz" lIns="91440" tIns="45720" rIns="91440" bIns="45720" rtlCol="0" anchor="t">
            <a:normAutofit/>
          </a:bodyPr>
          <a:lstStyle/>
          <a:p>
            <a:r>
              <a:rPr lang="en-US" dirty="0">
                <a:ea typeface="+mn-lt"/>
                <a:cs typeface="+mn-lt"/>
              </a:rPr>
              <a:t>Soils were side-dressed with biological soil amendments (BSAs) to grow Romaine lettuce in environmental chambers.</a:t>
            </a:r>
            <a:endParaRPr lang="en-US" dirty="0"/>
          </a:p>
          <a:p>
            <a:r>
              <a:rPr lang="en-US" dirty="0">
                <a:ea typeface="+mn-lt"/>
                <a:cs typeface="+mn-lt"/>
              </a:rPr>
              <a:t>Some treated BSAs facilitated a rapid decline of </a:t>
            </a:r>
            <a:r>
              <a:rPr lang="en-US" i="1" dirty="0">
                <a:ea typeface="+mn-lt"/>
                <a:cs typeface="+mn-lt"/>
              </a:rPr>
              <a:t>E. coli</a:t>
            </a:r>
            <a:r>
              <a:rPr lang="en-US" dirty="0">
                <a:ea typeface="+mn-lt"/>
                <a:cs typeface="+mn-lt"/>
              </a:rPr>
              <a:t> O157:H7 in soils.</a:t>
            </a:r>
            <a:endParaRPr lang="en-US" dirty="0"/>
          </a:p>
          <a:p>
            <a:r>
              <a:rPr lang="en-US" dirty="0">
                <a:ea typeface="+mn-lt"/>
                <a:cs typeface="+mn-lt"/>
              </a:rPr>
              <a:t>Treated BSAs supported but did not enhance survival of </a:t>
            </a:r>
            <a:r>
              <a:rPr lang="en-US" i="1" dirty="0">
                <a:ea typeface="+mn-lt"/>
                <a:cs typeface="+mn-lt"/>
              </a:rPr>
              <a:t>E. coli</a:t>
            </a:r>
            <a:r>
              <a:rPr lang="en-US" dirty="0">
                <a:ea typeface="+mn-lt"/>
                <a:cs typeface="+mn-lt"/>
              </a:rPr>
              <a:t> in soils.</a:t>
            </a:r>
            <a:endParaRPr lang="en-US" dirty="0"/>
          </a:p>
          <a:p>
            <a:r>
              <a:rPr lang="en-US" dirty="0">
                <a:ea typeface="+mn-lt"/>
                <a:cs typeface="+mn-lt"/>
              </a:rPr>
              <a:t>Transfer of </a:t>
            </a:r>
            <a:r>
              <a:rPr lang="en-US" i="1" dirty="0">
                <a:ea typeface="+mn-lt"/>
                <a:cs typeface="+mn-lt"/>
              </a:rPr>
              <a:t>E. coli</a:t>
            </a:r>
            <a:r>
              <a:rPr lang="en-US" dirty="0">
                <a:ea typeface="+mn-lt"/>
                <a:cs typeface="+mn-lt"/>
              </a:rPr>
              <a:t> from soils to lettuce was low and sporadic.</a:t>
            </a:r>
            <a:endParaRPr lang="en-US" dirty="0"/>
          </a:p>
        </p:txBody>
      </p:sp>
    </p:spTree>
    <p:extLst>
      <p:ext uri="{BB962C8B-B14F-4D97-AF65-F5344CB8AC3E}">
        <p14:creationId xmlns:p14="http://schemas.microsoft.com/office/powerpoint/2010/main" val="3991118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9E96B-9EDC-4642-B4D7-F698EC9574DA}"/>
              </a:ext>
            </a:extLst>
          </p:cNvPr>
          <p:cNvSpPr>
            <a:spLocks noGrp="1"/>
          </p:cNvSpPr>
          <p:nvPr>
            <p:ph type="title"/>
          </p:nvPr>
        </p:nvSpPr>
        <p:spPr>
          <a:xfrm>
            <a:off x="591670" y="465978"/>
            <a:ext cx="10963835" cy="1347974"/>
          </a:xfrm>
        </p:spPr>
        <p:txBody>
          <a:bodyPr>
            <a:normAutofit/>
          </a:bodyPr>
          <a:lstStyle/>
          <a:p>
            <a:r>
              <a:rPr lang="en-US" b="1" dirty="0">
                <a:ea typeface="+mj-lt"/>
                <a:cs typeface="+mj-lt"/>
              </a:rPr>
              <a:t>Longitudinal die-off curves of </a:t>
            </a:r>
            <a:r>
              <a:rPr lang="en-US" b="1" i="1" dirty="0">
                <a:ea typeface="+mj-lt"/>
                <a:cs typeface="+mj-lt"/>
              </a:rPr>
              <a:t>E. coli</a:t>
            </a:r>
            <a:r>
              <a:rPr lang="en-US" b="1" dirty="0">
                <a:ea typeface="+mj-lt"/>
                <a:cs typeface="+mj-lt"/>
              </a:rPr>
              <a:t> TVS 353 in soils side-dressed with different BSAs.</a:t>
            </a:r>
            <a:endParaRPr lang="en-US"/>
          </a:p>
        </p:txBody>
      </p:sp>
      <p:sp>
        <p:nvSpPr>
          <p:cNvPr id="5" name="TextBox 4">
            <a:extLst>
              <a:ext uri="{FF2B5EF4-FFF2-40B4-BE49-F238E27FC236}">
                <a16:creationId xmlns:a16="http://schemas.microsoft.com/office/drawing/2014/main" id="{F74BAC8A-D65B-44DC-9719-3E8183A48768}"/>
              </a:ext>
            </a:extLst>
          </p:cNvPr>
          <p:cNvSpPr txBox="1"/>
          <p:nvPr/>
        </p:nvSpPr>
        <p:spPr>
          <a:xfrm>
            <a:off x="6358904" y="2195967"/>
            <a:ext cx="4980570" cy="2954655"/>
          </a:xfrm>
          <a:prstGeom prst="rect">
            <a:avLst/>
          </a:prstGeom>
          <a:noFill/>
        </p:spPr>
        <p:txBody>
          <a:bodyPr wrap="square" lIns="91440" tIns="45720" rIns="91440" bIns="45720" rtlCol="0" anchor="t">
            <a:spAutoFit/>
          </a:bodyPr>
          <a:lstStyle/>
          <a:p>
            <a:r>
              <a:rPr lang="en-US" sz="2400" dirty="0">
                <a:ea typeface="+mn-lt"/>
                <a:cs typeface="+mn-lt"/>
              </a:rPr>
              <a:t>In most side-dressing treatment groups, both </a:t>
            </a:r>
            <a:r>
              <a:rPr lang="en-US" sz="2400" i="1" dirty="0">
                <a:ea typeface="+mn-lt"/>
                <a:cs typeface="+mn-lt"/>
              </a:rPr>
              <a:t>E. coli</a:t>
            </a:r>
            <a:r>
              <a:rPr lang="en-US" sz="2400" dirty="0">
                <a:ea typeface="+mn-lt"/>
                <a:cs typeface="+mn-lt"/>
              </a:rPr>
              <a:t> TVS 353 and O157:H7 REP strains immediately declined after day 0.</a:t>
            </a:r>
            <a:endParaRPr lang="en-US" dirty="0"/>
          </a:p>
          <a:p>
            <a:endParaRPr lang="en-US"/>
          </a:p>
          <a:p>
            <a:r>
              <a:rPr lang="en-US" sz="2400" dirty="0">
                <a:ea typeface="+mn-lt"/>
                <a:cs typeface="+mn-lt"/>
              </a:rPr>
              <a:t>All side-dressing treatments showed declines of </a:t>
            </a:r>
            <a:r>
              <a:rPr lang="en-US" sz="2400" i="1" dirty="0">
                <a:ea typeface="+mn-lt"/>
                <a:cs typeface="+mn-lt"/>
              </a:rPr>
              <a:t>E. coli</a:t>
            </a:r>
            <a:r>
              <a:rPr lang="en-US" sz="2400" dirty="0">
                <a:ea typeface="+mn-lt"/>
                <a:cs typeface="+mn-lt"/>
              </a:rPr>
              <a:t> starting on day 2.</a:t>
            </a:r>
            <a:endParaRPr lang="en-US" dirty="0"/>
          </a:p>
        </p:txBody>
      </p:sp>
      <p:pic>
        <p:nvPicPr>
          <p:cNvPr id="4" name="Picture 3" descr="A graph of different colored lines&#10;&#10;AI-generated content may be incorrect.">
            <a:extLst>
              <a:ext uri="{FF2B5EF4-FFF2-40B4-BE49-F238E27FC236}">
                <a16:creationId xmlns:a16="http://schemas.microsoft.com/office/drawing/2014/main" id="{6655374E-99CD-144D-765E-5A30E7A135D1}"/>
              </a:ext>
            </a:extLst>
          </p:cNvPr>
          <p:cNvPicPr>
            <a:picLocks noChangeAspect="1"/>
          </p:cNvPicPr>
          <p:nvPr/>
        </p:nvPicPr>
        <p:blipFill>
          <a:blip r:embed="rId3"/>
          <a:stretch>
            <a:fillRect/>
          </a:stretch>
        </p:blipFill>
        <p:spPr>
          <a:xfrm>
            <a:off x="853453" y="1716364"/>
            <a:ext cx="5206310" cy="4220404"/>
          </a:xfrm>
          <a:prstGeom prst="rect">
            <a:avLst/>
          </a:prstGeom>
          <a:ln>
            <a:noFill/>
          </a:ln>
        </p:spPr>
      </p:pic>
    </p:spTree>
    <p:extLst>
      <p:ext uri="{BB962C8B-B14F-4D97-AF65-F5344CB8AC3E}">
        <p14:creationId xmlns:p14="http://schemas.microsoft.com/office/powerpoint/2010/main" val="3413287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4D2E50-E425-2094-395B-B97A101417D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8BC0A7-1CBE-F75D-32C8-998164783D3D}"/>
              </a:ext>
            </a:extLst>
          </p:cNvPr>
          <p:cNvSpPr>
            <a:spLocks noGrp="1"/>
          </p:cNvSpPr>
          <p:nvPr>
            <p:ph type="title"/>
          </p:nvPr>
        </p:nvSpPr>
        <p:spPr>
          <a:xfrm>
            <a:off x="591670" y="465978"/>
            <a:ext cx="10963835" cy="1347974"/>
          </a:xfrm>
        </p:spPr>
        <p:txBody>
          <a:bodyPr>
            <a:normAutofit/>
          </a:bodyPr>
          <a:lstStyle/>
          <a:p>
            <a:r>
              <a:rPr lang="en-US" b="1" dirty="0">
                <a:ea typeface="+mj-lt"/>
                <a:cs typeface="+mj-lt"/>
              </a:rPr>
              <a:t>Longitudinal die-off curves of </a:t>
            </a:r>
            <a:r>
              <a:rPr lang="en-US" b="1" i="1" dirty="0">
                <a:ea typeface="+mj-lt"/>
                <a:cs typeface="+mj-lt"/>
              </a:rPr>
              <a:t>E. coli</a:t>
            </a:r>
            <a:r>
              <a:rPr lang="en-US" b="1" dirty="0">
                <a:ea typeface="+mj-lt"/>
                <a:cs typeface="+mj-lt"/>
              </a:rPr>
              <a:t> TVS 353 in soils side-dressed with different BSAs.</a:t>
            </a:r>
            <a:endParaRPr lang="en-US" dirty="0"/>
          </a:p>
        </p:txBody>
      </p:sp>
      <p:sp>
        <p:nvSpPr>
          <p:cNvPr id="5" name="TextBox 4">
            <a:extLst>
              <a:ext uri="{FF2B5EF4-FFF2-40B4-BE49-F238E27FC236}">
                <a16:creationId xmlns:a16="http://schemas.microsoft.com/office/drawing/2014/main" id="{7E033485-6A8B-FEFB-B444-0C1D013ABBF3}"/>
              </a:ext>
            </a:extLst>
          </p:cNvPr>
          <p:cNvSpPr txBox="1"/>
          <p:nvPr/>
        </p:nvSpPr>
        <p:spPr>
          <a:xfrm>
            <a:off x="6207193" y="1817953"/>
            <a:ext cx="5587960" cy="4247317"/>
          </a:xfrm>
          <a:prstGeom prst="rect">
            <a:avLst/>
          </a:prstGeom>
          <a:noFill/>
        </p:spPr>
        <p:txBody>
          <a:bodyPr wrap="square" lIns="91440" tIns="45720" rIns="91440" bIns="45720" rtlCol="0" anchor="t">
            <a:spAutoFit/>
          </a:bodyPr>
          <a:lstStyle/>
          <a:p>
            <a:r>
              <a:rPr lang="en-US" sz="2300" dirty="0">
                <a:ea typeface="+mn-lt"/>
                <a:cs typeface="+mn-lt"/>
              </a:rPr>
              <a:t>For </a:t>
            </a:r>
            <a:r>
              <a:rPr lang="en-US" sz="2300" i="1" dirty="0">
                <a:ea typeface="+mn-lt"/>
                <a:cs typeface="+mn-lt"/>
              </a:rPr>
              <a:t>E. coli</a:t>
            </a:r>
            <a:r>
              <a:rPr lang="en-US" sz="2300" dirty="0">
                <a:ea typeface="+mn-lt"/>
                <a:cs typeface="+mn-lt"/>
              </a:rPr>
              <a:t> TVS 353, unamended soils took the longest number of days to achieve a 3-log reduction in soils (T</a:t>
            </a:r>
            <a:r>
              <a:rPr lang="en-US" sz="2300" baseline="-25000" dirty="0">
                <a:ea typeface="+mn-lt"/>
                <a:cs typeface="+mn-lt"/>
              </a:rPr>
              <a:t>3L</a:t>
            </a:r>
            <a:r>
              <a:rPr lang="en-US" sz="2300" dirty="0">
                <a:ea typeface="+mn-lt"/>
                <a:cs typeface="+mn-lt"/>
              </a:rPr>
              <a:t>) with a value of 20.29 days, while soil side-dressed twice with heat treated poultry pellets (HTPP-2) supported the shortest T</a:t>
            </a:r>
            <a:r>
              <a:rPr lang="en-US" sz="2300" baseline="-25000" dirty="0">
                <a:ea typeface="+mn-lt"/>
                <a:cs typeface="+mn-lt"/>
              </a:rPr>
              <a:t>3L</a:t>
            </a:r>
            <a:r>
              <a:rPr lang="en-US" sz="2300" dirty="0">
                <a:ea typeface="+mn-lt"/>
                <a:cs typeface="+mn-lt"/>
              </a:rPr>
              <a:t> of 17.39 days.</a:t>
            </a:r>
          </a:p>
          <a:p>
            <a:endParaRPr lang="en-US" sz="1600" dirty="0"/>
          </a:p>
          <a:p>
            <a:r>
              <a:rPr lang="en-US" sz="2300" dirty="0">
                <a:ea typeface="+mn-lt"/>
                <a:cs typeface="+mn-lt"/>
              </a:rPr>
              <a:t>Unamended soils had the lowest level of reduction (log CFU/g) in soils on day 21 (L</a:t>
            </a:r>
            <a:r>
              <a:rPr lang="en-US" sz="2300" baseline="-25000" dirty="0">
                <a:ea typeface="+mn-lt"/>
                <a:cs typeface="+mn-lt"/>
              </a:rPr>
              <a:t>D21</a:t>
            </a:r>
            <a:r>
              <a:rPr lang="en-US" sz="2300" dirty="0">
                <a:ea typeface="+mn-lt"/>
                <a:cs typeface="+mn-lt"/>
              </a:rPr>
              <a:t>), while HTPP-2 had the highest L</a:t>
            </a:r>
            <a:r>
              <a:rPr lang="en-US" sz="2300" baseline="-25000" dirty="0">
                <a:ea typeface="+mn-lt"/>
                <a:cs typeface="+mn-lt"/>
              </a:rPr>
              <a:t>D21</a:t>
            </a:r>
            <a:r>
              <a:rPr lang="en-US" sz="2300" dirty="0">
                <a:ea typeface="+mn-lt"/>
                <a:cs typeface="+mn-lt"/>
              </a:rPr>
              <a:t>.</a:t>
            </a:r>
          </a:p>
          <a:p>
            <a:endParaRPr lang="en-US" sz="2400" dirty="0"/>
          </a:p>
        </p:txBody>
      </p:sp>
      <p:pic>
        <p:nvPicPr>
          <p:cNvPr id="4" name="Picture 3" descr="A graph of different colored lines&#10;&#10;AI-generated content may be incorrect.">
            <a:extLst>
              <a:ext uri="{FF2B5EF4-FFF2-40B4-BE49-F238E27FC236}">
                <a16:creationId xmlns:a16="http://schemas.microsoft.com/office/drawing/2014/main" id="{5F8555AD-6C4D-C785-FFB7-4498ECEED89E}"/>
              </a:ext>
            </a:extLst>
          </p:cNvPr>
          <p:cNvPicPr>
            <a:picLocks noChangeAspect="1"/>
          </p:cNvPicPr>
          <p:nvPr/>
        </p:nvPicPr>
        <p:blipFill>
          <a:blip r:embed="rId3"/>
          <a:stretch>
            <a:fillRect/>
          </a:stretch>
        </p:blipFill>
        <p:spPr>
          <a:xfrm>
            <a:off x="853453" y="1716364"/>
            <a:ext cx="5206310" cy="4220404"/>
          </a:xfrm>
          <a:prstGeom prst="rect">
            <a:avLst/>
          </a:prstGeom>
          <a:ln>
            <a:noFill/>
          </a:ln>
        </p:spPr>
      </p:pic>
    </p:spTree>
    <p:extLst>
      <p:ext uri="{BB962C8B-B14F-4D97-AF65-F5344CB8AC3E}">
        <p14:creationId xmlns:p14="http://schemas.microsoft.com/office/powerpoint/2010/main" val="1554112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4770A0-D781-9B5B-9577-F1C6A3EF6C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27773F-4CCA-E826-6741-D260698320EE}"/>
              </a:ext>
            </a:extLst>
          </p:cNvPr>
          <p:cNvSpPr>
            <a:spLocks noGrp="1"/>
          </p:cNvSpPr>
          <p:nvPr>
            <p:ph type="title"/>
          </p:nvPr>
        </p:nvSpPr>
        <p:spPr>
          <a:xfrm>
            <a:off x="591670" y="465978"/>
            <a:ext cx="10963835" cy="1347974"/>
          </a:xfrm>
        </p:spPr>
        <p:txBody>
          <a:bodyPr>
            <a:normAutofit fontScale="90000"/>
          </a:bodyPr>
          <a:lstStyle/>
          <a:p>
            <a:r>
              <a:rPr lang="en-US" b="1" dirty="0">
                <a:ea typeface="+mj-lt"/>
                <a:cs typeface="+mj-lt"/>
              </a:rPr>
              <a:t>Longitudinal die-off curves of E. coli O157:H7 REP strains in soils side-dressed with different BSAs.</a:t>
            </a:r>
          </a:p>
        </p:txBody>
      </p:sp>
      <p:sp>
        <p:nvSpPr>
          <p:cNvPr id="5" name="TextBox 4">
            <a:extLst>
              <a:ext uri="{FF2B5EF4-FFF2-40B4-BE49-F238E27FC236}">
                <a16:creationId xmlns:a16="http://schemas.microsoft.com/office/drawing/2014/main" id="{13FC60AE-189C-5E8A-E998-078FB6AA1916}"/>
              </a:ext>
            </a:extLst>
          </p:cNvPr>
          <p:cNvSpPr txBox="1"/>
          <p:nvPr/>
        </p:nvSpPr>
        <p:spPr>
          <a:xfrm>
            <a:off x="6242133" y="1809807"/>
            <a:ext cx="5367815" cy="4874989"/>
          </a:xfrm>
          <a:prstGeom prst="rect">
            <a:avLst/>
          </a:prstGeom>
          <a:noFill/>
        </p:spPr>
        <p:txBody>
          <a:bodyPr wrap="square" lIns="91440" tIns="45720" rIns="91440" bIns="45720" rtlCol="0" anchor="t">
            <a:spAutoFit/>
          </a:bodyPr>
          <a:lstStyle/>
          <a:p>
            <a:r>
              <a:rPr lang="en-US" sz="2200" dirty="0">
                <a:ea typeface="+mn-lt"/>
                <a:cs typeface="+mn-lt"/>
              </a:rPr>
              <a:t>For </a:t>
            </a:r>
            <a:r>
              <a:rPr lang="en-US" sz="2200" i="1" dirty="0">
                <a:ea typeface="+mn-lt"/>
                <a:cs typeface="+mn-lt"/>
              </a:rPr>
              <a:t>E. coli</a:t>
            </a:r>
            <a:r>
              <a:rPr lang="en-US" sz="2200" dirty="0">
                <a:ea typeface="+mn-lt"/>
                <a:cs typeface="+mn-lt"/>
              </a:rPr>
              <a:t> O157:H7, unamended soils, again, had the highest T</a:t>
            </a:r>
            <a:r>
              <a:rPr lang="en-US" sz="2200" baseline="-25000" dirty="0">
                <a:ea typeface="+mn-lt"/>
                <a:cs typeface="+mn-lt"/>
              </a:rPr>
              <a:t>3L</a:t>
            </a:r>
            <a:r>
              <a:rPr lang="en-US" sz="2200" dirty="0">
                <a:ea typeface="+mn-lt"/>
                <a:cs typeface="+mn-lt"/>
              </a:rPr>
              <a:t> with a value of 22.47 days, while soil side-dressed with heat treated poultry pellets first and corn steep liquor second (HTPP-CSL) supported the shortest T</a:t>
            </a:r>
            <a:r>
              <a:rPr lang="en-US" sz="2200" baseline="-25000" dirty="0">
                <a:ea typeface="+mn-lt"/>
                <a:cs typeface="+mn-lt"/>
              </a:rPr>
              <a:t>3L</a:t>
            </a:r>
            <a:r>
              <a:rPr lang="en-US" sz="2200" dirty="0">
                <a:ea typeface="+mn-lt"/>
                <a:cs typeface="+mn-lt"/>
              </a:rPr>
              <a:t> of 13.53 days.</a:t>
            </a:r>
          </a:p>
          <a:p>
            <a:endParaRPr lang="en-US" sz="1200" dirty="0"/>
          </a:p>
          <a:p>
            <a:r>
              <a:rPr lang="en-US" sz="2200" dirty="0">
                <a:ea typeface="+mn-lt"/>
                <a:cs typeface="+mn-lt"/>
              </a:rPr>
              <a:t>Unamended soils also had the lowest L</a:t>
            </a:r>
            <a:r>
              <a:rPr lang="en-US" sz="2200" baseline="-25000" dirty="0">
                <a:ea typeface="+mn-lt"/>
                <a:cs typeface="+mn-lt"/>
              </a:rPr>
              <a:t>D21</a:t>
            </a:r>
            <a:r>
              <a:rPr lang="en-US" sz="2200" dirty="0">
                <a:ea typeface="+mn-lt"/>
                <a:cs typeface="+mn-lt"/>
              </a:rPr>
              <a:t> value, while soil side-dressed with seabird guano first and corn steep liquor second (SBG-CSL) had the highest L</a:t>
            </a:r>
            <a:r>
              <a:rPr lang="en-US" sz="2200" baseline="-25000" dirty="0">
                <a:ea typeface="+mn-lt"/>
                <a:cs typeface="+mn-lt"/>
              </a:rPr>
              <a:t>D21</a:t>
            </a:r>
            <a:r>
              <a:rPr lang="en-US" sz="2200" dirty="0">
                <a:ea typeface="+mn-lt"/>
                <a:cs typeface="+mn-lt"/>
              </a:rPr>
              <a:t> value.</a:t>
            </a:r>
          </a:p>
          <a:p>
            <a:endParaRPr lang="en-US" sz="2400" dirty="0"/>
          </a:p>
          <a:p>
            <a:pPr>
              <a:lnSpc>
                <a:spcPct val="107000"/>
              </a:lnSpc>
              <a:spcAft>
                <a:spcPts val="800"/>
              </a:spcAft>
            </a:pPr>
            <a:endParaRPr lang="en-US" sz="2300">
              <a:ea typeface="+mn-lt"/>
              <a:cs typeface="+mn-lt"/>
            </a:endParaRPr>
          </a:p>
        </p:txBody>
      </p:sp>
      <p:pic>
        <p:nvPicPr>
          <p:cNvPr id="3" name="Picture 2" descr="A graph of different colored lines&#10;&#10;AI-generated content may be incorrect.">
            <a:extLst>
              <a:ext uri="{FF2B5EF4-FFF2-40B4-BE49-F238E27FC236}">
                <a16:creationId xmlns:a16="http://schemas.microsoft.com/office/drawing/2014/main" id="{84689D36-E5A3-EB33-F574-E2404137C72A}"/>
              </a:ext>
            </a:extLst>
          </p:cNvPr>
          <p:cNvPicPr>
            <a:picLocks noChangeAspect="1"/>
          </p:cNvPicPr>
          <p:nvPr/>
        </p:nvPicPr>
        <p:blipFill>
          <a:blip r:embed="rId3"/>
          <a:stretch>
            <a:fillRect/>
          </a:stretch>
        </p:blipFill>
        <p:spPr>
          <a:xfrm>
            <a:off x="737014" y="1712705"/>
            <a:ext cx="5361885" cy="4249807"/>
          </a:xfrm>
          <a:prstGeom prst="rect">
            <a:avLst/>
          </a:prstGeom>
          <a:ln>
            <a:noFill/>
          </a:ln>
        </p:spPr>
      </p:pic>
    </p:spTree>
    <p:extLst>
      <p:ext uri="{BB962C8B-B14F-4D97-AF65-F5344CB8AC3E}">
        <p14:creationId xmlns:p14="http://schemas.microsoft.com/office/powerpoint/2010/main" val="2637133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07E42-98AA-E6D6-B326-B056320210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DA9CAEC-4534-439C-07F4-ED261DE60D00}"/>
              </a:ext>
            </a:extLst>
          </p:cNvPr>
          <p:cNvSpPr>
            <a:spLocks noGrp="1"/>
          </p:cNvSpPr>
          <p:nvPr>
            <p:ph type="title"/>
          </p:nvPr>
        </p:nvSpPr>
        <p:spPr>
          <a:xfrm>
            <a:off x="591670" y="465978"/>
            <a:ext cx="10963835" cy="1347974"/>
          </a:xfrm>
        </p:spPr>
        <p:txBody>
          <a:bodyPr>
            <a:normAutofit fontScale="90000"/>
          </a:bodyPr>
          <a:lstStyle/>
          <a:p>
            <a:r>
              <a:rPr lang="en-US" b="1" dirty="0">
                <a:ea typeface="+mj-lt"/>
                <a:cs typeface="+mj-lt"/>
              </a:rPr>
              <a:t>Longitudinal die-off curves of E. coli O157:H7 REP strains in soils side-dressed with different BSAs.</a:t>
            </a:r>
          </a:p>
        </p:txBody>
      </p:sp>
      <p:sp>
        <p:nvSpPr>
          <p:cNvPr id="5" name="TextBox 4">
            <a:extLst>
              <a:ext uri="{FF2B5EF4-FFF2-40B4-BE49-F238E27FC236}">
                <a16:creationId xmlns:a16="http://schemas.microsoft.com/office/drawing/2014/main" id="{B10B6B31-8FD0-A768-1059-376252ED3312}"/>
              </a:ext>
            </a:extLst>
          </p:cNvPr>
          <p:cNvSpPr txBox="1"/>
          <p:nvPr/>
        </p:nvSpPr>
        <p:spPr>
          <a:xfrm>
            <a:off x="6414121" y="2505184"/>
            <a:ext cx="4980570" cy="2658998"/>
          </a:xfrm>
          <a:prstGeom prst="rect">
            <a:avLst/>
          </a:prstGeom>
          <a:noFill/>
        </p:spPr>
        <p:txBody>
          <a:bodyPr wrap="square" lIns="91440" tIns="45720" rIns="91440" bIns="45720" rtlCol="0" anchor="t">
            <a:spAutoFit/>
          </a:bodyPr>
          <a:lstStyle/>
          <a:p>
            <a:r>
              <a:rPr lang="en-US" sz="2400" dirty="0">
                <a:ea typeface="+mn-lt"/>
                <a:cs typeface="+mn-lt"/>
              </a:rPr>
              <a:t>By day 28, all soils contained &lt;2 log CFU/g of </a:t>
            </a:r>
            <a:r>
              <a:rPr lang="en-US" sz="2400" i="1" dirty="0">
                <a:ea typeface="+mn-lt"/>
                <a:cs typeface="+mn-lt"/>
              </a:rPr>
              <a:t>E. coli</a:t>
            </a:r>
            <a:r>
              <a:rPr lang="en-US" sz="2400" dirty="0">
                <a:ea typeface="+mn-lt"/>
                <a:cs typeface="+mn-lt"/>
              </a:rPr>
              <a:t> except one treatment, </a:t>
            </a:r>
            <a:r>
              <a:rPr lang="en-US" sz="2400" i="1" dirty="0">
                <a:ea typeface="+mn-lt"/>
                <a:cs typeface="+mn-lt"/>
              </a:rPr>
              <a:t>E. coli</a:t>
            </a:r>
            <a:r>
              <a:rPr lang="en-US" sz="2400" dirty="0">
                <a:ea typeface="+mn-lt"/>
                <a:cs typeface="+mn-lt"/>
              </a:rPr>
              <a:t> O157:H7 REP strains in HTPP-CSL (2.18 ± 1.92 log CFU/g).</a:t>
            </a:r>
            <a:endParaRPr lang="en-US" dirty="0">
              <a:ea typeface="+mn-lt"/>
              <a:cs typeface="+mn-lt"/>
            </a:endParaRPr>
          </a:p>
          <a:p>
            <a:endParaRPr lang="en-US" sz="2400" dirty="0"/>
          </a:p>
          <a:p>
            <a:pPr>
              <a:lnSpc>
                <a:spcPct val="107000"/>
              </a:lnSpc>
              <a:spcAft>
                <a:spcPts val="800"/>
              </a:spcAft>
            </a:pPr>
            <a:endParaRPr lang="en-US" sz="2300">
              <a:ea typeface="+mn-lt"/>
              <a:cs typeface="+mn-lt"/>
            </a:endParaRPr>
          </a:p>
        </p:txBody>
      </p:sp>
      <p:pic>
        <p:nvPicPr>
          <p:cNvPr id="3" name="Picture 2" descr="A graph of different colored lines&#10;&#10;AI-generated content may be incorrect.">
            <a:extLst>
              <a:ext uri="{FF2B5EF4-FFF2-40B4-BE49-F238E27FC236}">
                <a16:creationId xmlns:a16="http://schemas.microsoft.com/office/drawing/2014/main" id="{299FBD2E-1A22-9F4F-6BBF-129D3059BA2E}"/>
              </a:ext>
            </a:extLst>
          </p:cNvPr>
          <p:cNvPicPr>
            <a:picLocks noChangeAspect="1"/>
          </p:cNvPicPr>
          <p:nvPr/>
        </p:nvPicPr>
        <p:blipFill>
          <a:blip r:embed="rId3"/>
          <a:stretch>
            <a:fillRect/>
          </a:stretch>
        </p:blipFill>
        <p:spPr>
          <a:xfrm>
            <a:off x="737014" y="1712705"/>
            <a:ext cx="5361885" cy="4249807"/>
          </a:xfrm>
          <a:prstGeom prst="rect">
            <a:avLst/>
          </a:prstGeom>
          <a:ln>
            <a:noFill/>
          </a:ln>
        </p:spPr>
      </p:pic>
    </p:spTree>
    <p:extLst>
      <p:ext uri="{BB962C8B-B14F-4D97-AF65-F5344CB8AC3E}">
        <p14:creationId xmlns:p14="http://schemas.microsoft.com/office/powerpoint/2010/main" val="3640313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22A1EDE-81C8-499E-B5B6-5E7E8CB3A653}"/>
              </a:ext>
            </a:extLst>
          </p:cNvPr>
          <p:cNvSpPr>
            <a:spLocks noGrp="1"/>
          </p:cNvSpPr>
          <p:nvPr>
            <p:ph type="title"/>
          </p:nvPr>
        </p:nvSpPr>
        <p:spPr/>
        <p:txBody>
          <a:bodyPr/>
          <a:lstStyle/>
          <a:p>
            <a:r>
              <a:rPr lang="en-US" b="1" dirty="0"/>
              <a:t>More Information</a:t>
            </a:r>
          </a:p>
        </p:txBody>
      </p:sp>
      <p:sp>
        <p:nvSpPr>
          <p:cNvPr id="5" name="Footer Placeholder 3">
            <a:extLst>
              <a:ext uri="{FF2B5EF4-FFF2-40B4-BE49-F238E27FC236}">
                <a16:creationId xmlns:a16="http://schemas.microsoft.com/office/drawing/2014/main" id="{57AC503A-7322-4C91-9BD0-28B5576C736C}"/>
              </a:ext>
            </a:extLst>
          </p:cNvPr>
          <p:cNvSpPr txBox="1">
            <a:spLocks/>
          </p:cNvSpPr>
          <p:nvPr/>
        </p:nvSpPr>
        <p:spPr>
          <a:xfrm>
            <a:off x="482884" y="5209953"/>
            <a:ext cx="11270751" cy="646317"/>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500" dirty="0">
                <a:solidFill>
                  <a:schemeClr val="tx1"/>
                </a:solidFill>
              </a:rPr>
              <a:t>This work is supported by the Specialty Crops Research Initiative [grant no. 2020-51181-32157] from the USDA National Institute of Food and Agriculture. Any opinions, findings, conclusions, or recommendations expressed in this presentation are those of the speakers and do not necessarily reflect the view of the U.S. Department of Agriculture.</a:t>
            </a:r>
          </a:p>
        </p:txBody>
      </p:sp>
      <p:sp>
        <p:nvSpPr>
          <p:cNvPr id="3" name="TextBox 2">
            <a:extLst>
              <a:ext uri="{FF2B5EF4-FFF2-40B4-BE49-F238E27FC236}">
                <a16:creationId xmlns:a16="http://schemas.microsoft.com/office/drawing/2014/main" id="{3486BFD0-DBEA-4653-8DA8-59123BC144A8}"/>
              </a:ext>
            </a:extLst>
          </p:cNvPr>
          <p:cNvSpPr txBox="1"/>
          <p:nvPr/>
        </p:nvSpPr>
        <p:spPr>
          <a:xfrm>
            <a:off x="692775" y="3782398"/>
            <a:ext cx="3725529" cy="1231106"/>
          </a:xfrm>
          <a:prstGeom prst="rect">
            <a:avLst/>
          </a:prstGeom>
          <a:noFill/>
        </p:spPr>
        <p:txBody>
          <a:bodyPr wrap="square" lIns="91440" tIns="45720" rIns="91440" bIns="45720" rtlCol="0" anchor="t">
            <a:spAutoFit/>
          </a:bodyPr>
          <a:lstStyle/>
          <a:p>
            <a:pPr algn="ctr"/>
            <a:r>
              <a:rPr lang="en-US" sz="2000" b="1" dirty="0">
                <a:ea typeface="+mn-lt"/>
                <a:cs typeface="+mn-lt"/>
              </a:rPr>
              <a:t>Zirui Ray Xiong</a:t>
            </a:r>
            <a:endParaRPr lang="en-US" b="1" dirty="0"/>
          </a:p>
          <a:p>
            <a:pPr algn="ctr"/>
            <a:r>
              <a:rPr lang="en-US" dirty="0">
                <a:ea typeface="+mn-lt"/>
                <a:cs typeface="+mn-lt"/>
              </a:rPr>
              <a:t>Postdoctoral Research Associate</a:t>
            </a:r>
          </a:p>
          <a:p>
            <a:pPr algn="ctr"/>
            <a:r>
              <a:rPr lang="en-US" dirty="0">
                <a:ea typeface="+mn-lt"/>
                <a:cs typeface="+mn-lt"/>
              </a:rPr>
              <a:t>USDA-ARS</a:t>
            </a:r>
            <a:endParaRPr lang="en-US" dirty="0"/>
          </a:p>
          <a:p>
            <a:pPr algn="ctr"/>
            <a:r>
              <a:rPr lang="en-US" dirty="0">
                <a:ea typeface="+mn-lt"/>
                <a:cs typeface="+mn-lt"/>
                <a:hlinkClick r:id="rId3"/>
              </a:rPr>
              <a:t>ray.xiong@usda.gov</a:t>
            </a:r>
            <a:endParaRPr lang="en-US"/>
          </a:p>
        </p:txBody>
      </p:sp>
      <p:sp>
        <p:nvSpPr>
          <p:cNvPr id="12" name="TextBox 11">
            <a:extLst>
              <a:ext uri="{FF2B5EF4-FFF2-40B4-BE49-F238E27FC236}">
                <a16:creationId xmlns:a16="http://schemas.microsoft.com/office/drawing/2014/main" id="{05CF7559-90AA-4F91-912D-3E684338BB2B}"/>
              </a:ext>
            </a:extLst>
          </p:cNvPr>
          <p:cNvSpPr txBox="1"/>
          <p:nvPr/>
        </p:nvSpPr>
        <p:spPr>
          <a:xfrm>
            <a:off x="4341849" y="3778792"/>
            <a:ext cx="4491598" cy="1785104"/>
          </a:xfrm>
          <a:prstGeom prst="rect">
            <a:avLst/>
          </a:prstGeom>
          <a:noFill/>
        </p:spPr>
        <p:txBody>
          <a:bodyPr wrap="square" lIns="91440" tIns="45720" rIns="91440" bIns="45720" rtlCol="0" anchor="t">
            <a:spAutoFit/>
          </a:bodyPr>
          <a:lstStyle/>
          <a:p>
            <a:pPr algn="ctr"/>
            <a:r>
              <a:rPr lang="en-US" sz="2000" b="1" dirty="0">
                <a:ea typeface="+mn-lt"/>
                <a:cs typeface="+mn-lt"/>
              </a:rPr>
              <a:t>Manan Sharma</a:t>
            </a:r>
            <a:endParaRPr lang="en-US" b="1" dirty="0"/>
          </a:p>
          <a:p>
            <a:pPr algn="ctr"/>
            <a:r>
              <a:rPr lang="en-US" dirty="0">
                <a:ea typeface="+mn-lt"/>
                <a:cs typeface="+mn-lt"/>
              </a:rPr>
              <a:t>Research Microbiologist</a:t>
            </a:r>
          </a:p>
          <a:p>
            <a:pPr algn="ctr"/>
            <a:r>
              <a:rPr lang="en-US" dirty="0">
                <a:ea typeface="+mn-lt"/>
                <a:cs typeface="+mn-lt"/>
              </a:rPr>
              <a:t>USDA-ARS</a:t>
            </a:r>
          </a:p>
          <a:p>
            <a:pPr algn="ctr"/>
            <a:r>
              <a:rPr lang="en-US" dirty="0">
                <a:ea typeface="+mn-lt"/>
                <a:cs typeface="+mn-lt"/>
                <a:hlinkClick r:id="rId4"/>
              </a:rPr>
              <a:t>manan.sharma@usda.gov</a:t>
            </a:r>
            <a:endParaRPr lang="en-US"/>
          </a:p>
          <a:p>
            <a:pPr algn="ctr"/>
            <a:endParaRPr lang="en-US"/>
          </a:p>
          <a:p>
            <a:pPr algn="ctr"/>
            <a:endParaRPr lang="en-US" dirty="0"/>
          </a:p>
        </p:txBody>
      </p:sp>
      <p:sp>
        <p:nvSpPr>
          <p:cNvPr id="13" name="TextBox 12">
            <a:extLst>
              <a:ext uri="{FF2B5EF4-FFF2-40B4-BE49-F238E27FC236}">
                <a16:creationId xmlns:a16="http://schemas.microsoft.com/office/drawing/2014/main" id="{1E2C0ACD-86CF-47D1-8C94-630069D3C949}"/>
              </a:ext>
            </a:extLst>
          </p:cNvPr>
          <p:cNvSpPr txBox="1"/>
          <p:nvPr/>
        </p:nvSpPr>
        <p:spPr>
          <a:xfrm>
            <a:off x="8667100" y="2410989"/>
            <a:ext cx="1746960" cy="707886"/>
          </a:xfrm>
          <a:prstGeom prst="rect">
            <a:avLst/>
          </a:prstGeom>
          <a:noFill/>
        </p:spPr>
        <p:txBody>
          <a:bodyPr wrap="square" rtlCol="0">
            <a:spAutoFit/>
          </a:bodyPr>
          <a:lstStyle/>
          <a:p>
            <a:pPr algn="ctr"/>
            <a:r>
              <a:rPr lang="en-US" sz="2000" b="1" dirty="0"/>
              <a:t>Check out our paper!</a:t>
            </a:r>
            <a:endParaRPr lang="en-US" dirty="0"/>
          </a:p>
        </p:txBody>
      </p:sp>
      <p:pic>
        <p:nvPicPr>
          <p:cNvPr id="6" name="Graphic 5" descr="Line arrow: Clockwise curve with solid fill">
            <a:extLst>
              <a:ext uri="{FF2B5EF4-FFF2-40B4-BE49-F238E27FC236}">
                <a16:creationId xmlns:a16="http://schemas.microsoft.com/office/drawing/2014/main" id="{F669A21D-FE2A-4960-AC3D-A153A310D42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rot="3775508">
            <a:off x="9341666" y="1461393"/>
            <a:ext cx="914400" cy="914400"/>
          </a:xfrm>
          <a:prstGeom prst="rect">
            <a:avLst/>
          </a:prstGeom>
        </p:spPr>
      </p:pic>
      <p:pic>
        <p:nvPicPr>
          <p:cNvPr id="9" name="Picture 8" descr="A qr code on a white background&#10;&#10;AI-generated content may be incorrect.">
            <a:extLst>
              <a:ext uri="{FF2B5EF4-FFF2-40B4-BE49-F238E27FC236}">
                <a16:creationId xmlns:a16="http://schemas.microsoft.com/office/drawing/2014/main" id="{BF507D2D-8E95-B124-C637-F4ADF9B488C4}"/>
              </a:ext>
            </a:extLst>
          </p:cNvPr>
          <p:cNvPicPr>
            <a:picLocks noChangeAspect="1"/>
          </p:cNvPicPr>
          <p:nvPr/>
        </p:nvPicPr>
        <p:blipFill>
          <a:blip r:embed="rId7"/>
          <a:stretch>
            <a:fillRect/>
          </a:stretch>
        </p:blipFill>
        <p:spPr>
          <a:xfrm>
            <a:off x="10133771" y="851728"/>
            <a:ext cx="1521239" cy="1510196"/>
          </a:xfrm>
          <a:prstGeom prst="rect">
            <a:avLst/>
          </a:prstGeom>
          <a:ln>
            <a:noFill/>
          </a:ln>
        </p:spPr>
      </p:pic>
      <p:pic>
        <p:nvPicPr>
          <p:cNvPr id="2" name="Picture 1" descr="A person in a suit and glasses&#10;&#10;AI-generated content may be incorrect.">
            <a:extLst>
              <a:ext uri="{FF2B5EF4-FFF2-40B4-BE49-F238E27FC236}">
                <a16:creationId xmlns:a16="http://schemas.microsoft.com/office/drawing/2014/main" id="{DCBEFF13-CFBD-E6BB-F395-B5D715A850FC}"/>
              </a:ext>
            </a:extLst>
          </p:cNvPr>
          <p:cNvPicPr>
            <a:picLocks noChangeAspect="1"/>
          </p:cNvPicPr>
          <p:nvPr/>
        </p:nvPicPr>
        <p:blipFill>
          <a:blip r:embed="rId8"/>
          <a:stretch>
            <a:fillRect/>
          </a:stretch>
        </p:blipFill>
        <p:spPr>
          <a:xfrm>
            <a:off x="1460500" y="1597270"/>
            <a:ext cx="2198077" cy="2178538"/>
          </a:xfrm>
          <a:prstGeom prst="rect">
            <a:avLst/>
          </a:prstGeom>
        </p:spPr>
      </p:pic>
      <p:pic>
        <p:nvPicPr>
          <p:cNvPr id="11" name="Picture 10" descr="A person wearing glasses and a suit&#10;&#10;AI-generated content may be incorrect.">
            <a:extLst>
              <a:ext uri="{FF2B5EF4-FFF2-40B4-BE49-F238E27FC236}">
                <a16:creationId xmlns:a16="http://schemas.microsoft.com/office/drawing/2014/main" id="{1E8617DB-0ACC-1D1C-98D7-44E2B524096C}"/>
              </a:ext>
            </a:extLst>
          </p:cNvPr>
          <p:cNvPicPr>
            <a:picLocks noChangeAspect="1"/>
          </p:cNvPicPr>
          <p:nvPr/>
        </p:nvPicPr>
        <p:blipFill>
          <a:blip r:embed="rId9"/>
          <a:stretch>
            <a:fillRect/>
          </a:stretch>
        </p:blipFill>
        <p:spPr>
          <a:xfrm>
            <a:off x="5491529" y="1603374"/>
            <a:ext cx="2195635" cy="2176097"/>
          </a:xfrm>
          <a:prstGeom prst="rect">
            <a:avLst/>
          </a:prstGeom>
          <a:ln>
            <a:noFill/>
          </a:ln>
        </p:spPr>
      </p:pic>
    </p:spTree>
    <p:extLst>
      <p:ext uri="{BB962C8B-B14F-4D97-AF65-F5344CB8AC3E}">
        <p14:creationId xmlns:p14="http://schemas.microsoft.com/office/powerpoint/2010/main" val="125772969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ustom 1">
      <a:majorFont>
        <a:latin typeface="Ink Free"/>
        <a:ea typeface=""/>
        <a:cs typeface=""/>
      </a:majorFont>
      <a:minorFont>
        <a:latin typeface="Arial Nov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1C1EAE8EA27ACE468551B3808A177437" ma:contentTypeVersion="18" ma:contentTypeDescription="Create a new document." ma:contentTypeScope="" ma:versionID="938d5e08fa8103ee3011ed0863554e08">
  <xsd:schema xmlns:xsd="http://www.w3.org/2001/XMLSchema" xmlns:xs="http://www.w3.org/2001/XMLSchema" xmlns:p="http://schemas.microsoft.com/office/2006/metadata/properties" xmlns:ns2="f41a8299-8b00-4fda-81ac-72b0b944c9c8" xmlns:ns3="5c9d2234-300f-4adf-afe3-4a0d0c0bddf3" targetNamespace="http://schemas.microsoft.com/office/2006/metadata/properties" ma:root="true" ma:fieldsID="72e53736d3722640d29932b0c10e6c0a" ns2:_="" ns3:_="">
    <xsd:import namespace="f41a8299-8b00-4fda-81ac-72b0b944c9c8"/>
    <xsd:import namespace="5c9d2234-300f-4adf-afe3-4a0d0c0bddf3"/>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1a8299-8b00-4fda-81ac-72b0b944c9c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fa0c477a-f09e-4137-8c49-77869fdcca9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c9d2234-300f-4adf-afe3-4a0d0c0bddf3"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016fc863-3609-498d-864b-5bdfeab4459d}" ma:internalName="TaxCatchAll" ma:showField="CatchAllData" ma:web="5c9d2234-300f-4adf-afe3-4a0d0c0bddf3">
      <xsd:complexType>
        <xsd:complexContent>
          <xsd:extension base="dms:MultiChoiceLookup">
            <xsd:sequence>
              <xsd:element name="Value" type="dms:Lookup" maxOccurs="unbounded" minOccurs="0" nillable="true"/>
            </xsd:sequence>
          </xsd:extension>
        </xsd:complexContent>
      </xsd:complexType>
    </xsd:element>
    <xsd:element name="SharedWithUsers" ma:index="2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f41a8299-8b00-4fda-81ac-72b0b944c9c8">
      <Terms xmlns="http://schemas.microsoft.com/office/infopath/2007/PartnerControls"/>
    </lcf76f155ced4ddcb4097134ff3c332f>
    <TaxCatchAll xmlns="5c9d2234-300f-4adf-afe3-4a0d0c0bddf3" xsi:nil="true"/>
  </documentManagement>
</p:properties>
</file>

<file path=customXml/itemProps1.xml><?xml version="1.0" encoding="utf-8"?>
<ds:datastoreItem xmlns:ds="http://schemas.openxmlformats.org/officeDocument/2006/customXml" ds:itemID="{69C4CF02-DE60-4B6D-9A67-90BF466A772D}">
  <ds:schemaRefs>
    <ds:schemaRef ds:uri="http://schemas.microsoft.com/sharepoint/v3/contenttype/forms"/>
  </ds:schemaRefs>
</ds:datastoreItem>
</file>

<file path=customXml/itemProps2.xml><?xml version="1.0" encoding="utf-8"?>
<ds:datastoreItem xmlns:ds="http://schemas.openxmlformats.org/officeDocument/2006/customXml" ds:itemID="{E2618D5A-A711-47D7-AF67-CDB6057D192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1a8299-8b00-4fda-81ac-72b0b944c9c8"/>
    <ds:schemaRef ds:uri="5c9d2234-300f-4adf-afe3-4a0d0c0bdd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43C94FC-54B7-4BC5-A433-C8EDF21F9C97}">
  <ds:schemaRefs>
    <ds:schemaRef ds:uri="http://schemas.microsoft.com/office/2006/metadata/properties"/>
    <ds:schemaRef ds:uri="http://schemas.microsoft.com/office/infopath/2007/PartnerControls"/>
    <ds:schemaRef ds:uri="f41a8299-8b00-4fda-81ac-72b0b944c9c8"/>
    <ds:schemaRef ds:uri="5c9d2234-300f-4adf-afe3-4a0d0c0bddf3"/>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7</Slides>
  <Notes>7</Notes>
  <HiddenSlides>0</HiddenSlides>
  <MMClips>0</MMClips>
  <ScaleCrop>false</ScaleCrop>
  <HeadingPairs>
    <vt:vector size="4" baseType="variant">
      <vt:variant>
        <vt:lpstr>Theme</vt:lpstr>
      </vt:variant>
      <vt:variant>
        <vt:i4>2</vt:i4>
      </vt:variant>
      <vt:variant>
        <vt:lpstr>Slide Titles</vt:lpstr>
      </vt:variant>
      <vt:variant>
        <vt:i4>7</vt:i4>
      </vt:variant>
    </vt:vector>
  </HeadingPairs>
  <TitlesOfParts>
    <vt:vector size="9" baseType="lpstr">
      <vt:lpstr>office theme</vt:lpstr>
      <vt:lpstr>Office Theme</vt:lpstr>
      <vt:lpstr>Research Updates: Objective 2</vt:lpstr>
      <vt:lpstr>Research Highlights</vt:lpstr>
      <vt:lpstr>Longitudinal die-off curves of E. coli TVS 353 in soils side-dressed with different BSAs.</vt:lpstr>
      <vt:lpstr>Longitudinal die-off curves of E. coli TVS 353 in soils side-dressed with different BSAs.</vt:lpstr>
      <vt:lpstr>Longitudinal die-off curves of E. coli O157:H7 REP strains in soils side-dressed with different BSAs.</vt:lpstr>
      <vt:lpstr>Longitudinal die-off curves of E. coli O157:H7 REP strains in soils side-dressed with different BSAs.</vt:lpstr>
      <vt:lpstr>More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179</cp:revision>
  <dcterms:created xsi:type="dcterms:W3CDTF">2025-03-11T14:02:02Z</dcterms:created>
  <dcterms:modified xsi:type="dcterms:W3CDTF">2025-03-24T13:39:47Z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0x0101001C1EAE8EA27ACE468551B3808A177437</vt:lpwstr>
  </property>
  <property fmtid="{D5CDD505-2E9C-101B-9397-08002B2CF9AE}" pid="3" name="MediaServiceImageTags">
    <vt:lpwstr/>
  </property>
</Properties>
</file>